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3"/>
  </p:handoutMasterIdLst>
  <p:sldIdLst>
    <p:sldId id="256" r:id="rId3"/>
    <p:sldId id="4877" r:id="rId5"/>
    <p:sldId id="4878" r:id="rId6"/>
    <p:sldId id="4879" r:id="rId7"/>
    <p:sldId id="4881" r:id="rId8"/>
    <p:sldId id="4880" r:id="rId9"/>
    <p:sldId id="4884" r:id="rId10"/>
    <p:sldId id="4885" r:id="rId11"/>
    <p:sldId id="4883" r:id="rId12"/>
    <p:sldId id="4886" r:id="rId13"/>
    <p:sldId id="4887" r:id="rId14"/>
    <p:sldId id="4888" r:id="rId15"/>
    <p:sldId id="4889" r:id="rId16"/>
    <p:sldId id="4890" r:id="rId17"/>
    <p:sldId id="4892" r:id="rId18"/>
    <p:sldId id="4891" r:id="rId19"/>
    <p:sldId id="4893" r:id="rId20"/>
    <p:sldId id="4911" r:id="rId21"/>
    <p:sldId id="4895" r:id="rId22"/>
    <p:sldId id="4894" r:id="rId23"/>
    <p:sldId id="4896" r:id="rId24"/>
    <p:sldId id="4897" r:id="rId25"/>
    <p:sldId id="4899" r:id="rId26"/>
    <p:sldId id="4900" r:id="rId27"/>
    <p:sldId id="4901" r:id="rId28"/>
    <p:sldId id="4902" r:id="rId29"/>
    <p:sldId id="4903" r:id="rId30"/>
    <p:sldId id="4905" r:id="rId31"/>
    <p:sldId id="4909" r:id="rId32"/>
    <p:sldId id="4910" r:id="rId33"/>
    <p:sldId id="4912" r:id="rId34"/>
    <p:sldId id="4913" r:id="rId35"/>
    <p:sldId id="4915" r:id="rId36"/>
    <p:sldId id="4916" r:id="rId37"/>
    <p:sldId id="4917" r:id="rId38"/>
    <p:sldId id="4918" r:id="rId39"/>
    <p:sldId id="4919" r:id="rId40"/>
    <p:sldId id="4952" r:id="rId41"/>
    <p:sldId id="4920" r:id="rId42"/>
    <p:sldId id="4924" r:id="rId43"/>
    <p:sldId id="4925" r:id="rId44"/>
    <p:sldId id="4926" r:id="rId45"/>
    <p:sldId id="4927" r:id="rId46"/>
    <p:sldId id="4928" r:id="rId47"/>
    <p:sldId id="4929" r:id="rId48"/>
    <p:sldId id="4932" r:id="rId49"/>
    <p:sldId id="4930" r:id="rId50"/>
    <p:sldId id="4934" r:id="rId51"/>
    <p:sldId id="4933" r:id="rId52"/>
    <p:sldId id="4935" r:id="rId53"/>
    <p:sldId id="4936" r:id="rId54"/>
    <p:sldId id="4937" r:id="rId55"/>
    <p:sldId id="4875" r:id="rId56"/>
    <p:sldId id="4940" r:id="rId57"/>
    <p:sldId id="4939" r:id="rId58"/>
    <p:sldId id="4906" r:id="rId59"/>
    <p:sldId id="4931" r:id="rId60"/>
    <p:sldId id="4898" r:id="rId61"/>
    <p:sldId id="4923" r:id="rId62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1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妍洁" initials="王妍洁" lastIdx="3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B15"/>
    <a:srgbClr val="D02F35"/>
    <a:srgbClr val="CD858A"/>
    <a:srgbClr val="8BA8DB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8" y="36"/>
      </p:cViewPr>
      <p:guideLst>
        <p:guide orient="horz" pos="2101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gs" Target="tags/tag361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>
                <a:latin typeface="Calibri" panose="020F0502020204030204" charset="0"/>
                <a:ea typeface="等线" panose="02010600030101010101" charset="-122"/>
                <a:cs typeface="+mn-cs"/>
              </a:rPr>
            </a:fld>
            <a:endParaRPr lang="en-US" altLang="zh-CN" strike="noStrike" noProof="1">
              <a:ea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圆: 空心 11"/>
          <p:cNvSpPr/>
          <p:nvPr userDrawn="1"/>
        </p:nvSpPr>
        <p:spPr>
          <a:xfrm>
            <a:off x="11604170" y="6385918"/>
            <a:ext cx="1248229" cy="1248229"/>
          </a:xfrm>
          <a:prstGeom prst="donut">
            <a:avLst>
              <a:gd name="adj" fmla="val 21798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image" Target="../media/image3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3" Type="http://schemas.openxmlformats.org/officeDocument/2006/relationships/image" Target="../media/image5.webp"/><Relationship Id="rId2" Type="http://schemas.openxmlformats.org/officeDocument/2006/relationships/image" Target="../media/image4.png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2.xml"/><Relationship Id="rId7" Type="http://schemas.openxmlformats.org/officeDocument/2006/relationships/image" Target="../media/image8.png"/><Relationship Id="rId6" Type="http://schemas.openxmlformats.org/officeDocument/2006/relationships/tags" Target="../tags/tag41.xml"/><Relationship Id="rId5" Type="http://schemas.openxmlformats.org/officeDocument/2006/relationships/image" Target="../media/image7.png"/><Relationship Id="rId4" Type="http://schemas.openxmlformats.org/officeDocument/2006/relationships/tags" Target="../tags/tag40.xml"/><Relationship Id="rId3" Type="http://schemas.openxmlformats.org/officeDocument/2006/relationships/image" Target="../media/image6.png"/><Relationship Id="rId2" Type="http://schemas.openxmlformats.org/officeDocument/2006/relationships/tags" Target="../tags/tag39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Relationship Id="rId3" Type="http://schemas.openxmlformats.org/officeDocument/2006/relationships/image" Target="../media/image9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Relationship Id="rId3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1" Type="http://schemas.openxmlformats.org/officeDocument/2006/relationships/notesSlide" Target="../notesSlides/notesSlide18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2" Type="http://schemas.openxmlformats.org/officeDocument/2006/relationships/notesSlide" Target="../notesSlides/notesSlide24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126.xml"/><Relationship Id="rId4" Type="http://schemas.openxmlformats.org/officeDocument/2006/relationships/tags" Target="../tags/tag90.xml"/><Relationship Id="rId39" Type="http://schemas.openxmlformats.org/officeDocument/2006/relationships/tags" Target="../tags/tag125.xml"/><Relationship Id="rId38" Type="http://schemas.openxmlformats.org/officeDocument/2006/relationships/tags" Target="../tags/tag124.xml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7" Type="http://schemas.openxmlformats.org/officeDocument/2006/relationships/notesSlide" Target="../notesSlides/notesSlide2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7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8" Type="http://schemas.openxmlformats.org/officeDocument/2006/relationships/notesSlide" Target="../notesSlides/notesSlide29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tags" Target="../tags/tag15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11.png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3" Type="http://schemas.openxmlformats.org/officeDocument/2006/relationships/notesSlide" Target="../notesSlides/notesSlide3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6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image" Target="../media/image12.png"/><Relationship Id="rId13" Type="http://schemas.openxmlformats.org/officeDocument/2006/relationships/notesSlide" Target="../notesSlides/notesSlide3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1.png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6" Type="http://schemas.openxmlformats.org/officeDocument/2006/relationships/notesSlide" Target="../notesSlides/notesSlide3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tags" Target="../tags/tag194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8.xml"/><Relationship Id="rId7" Type="http://schemas.openxmlformats.org/officeDocument/2006/relationships/image" Target="../media/image20.png"/><Relationship Id="rId6" Type="http://schemas.openxmlformats.org/officeDocument/2006/relationships/tags" Target="../tags/tag207.xml"/><Relationship Id="rId5" Type="http://schemas.openxmlformats.org/officeDocument/2006/relationships/image" Target="../media/image19.png"/><Relationship Id="rId4" Type="http://schemas.openxmlformats.org/officeDocument/2006/relationships/tags" Target="../tags/tag206.xml"/><Relationship Id="rId3" Type="http://schemas.openxmlformats.org/officeDocument/2006/relationships/image" Target="../media/image18.jpeg"/><Relationship Id="rId2" Type="http://schemas.openxmlformats.org/officeDocument/2006/relationships/tags" Target="../tags/tag205.xml"/><Relationship Id="rId10" Type="http://schemas.openxmlformats.org/officeDocument/2006/relationships/notesSlide" Target="../notesSlides/notesSlide35.xml"/><Relationship Id="rId1" Type="http://schemas.openxmlformats.org/officeDocument/2006/relationships/tags" Target="../tags/tag20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image" Target="../media/image11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1" Type="http://schemas.openxmlformats.org/officeDocument/2006/relationships/notesSlide" Target="../notesSlides/notesSlide3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0" Type="http://schemas.openxmlformats.org/officeDocument/2006/relationships/notesSlide" Target="../notesSlides/notesSlide37.xml"/><Relationship Id="rId5" Type="http://schemas.openxmlformats.org/officeDocument/2006/relationships/tags" Target="../tags/tag221.xml"/><Relationship Id="rId49" Type="http://schemas.openxmlformats.org/officeDocument/2006/relationships/slideLayout" Target="../slideLayouts/slideLayout2.xml"/><Relationship Id="rId48" Type="http://schemas.openxmlformats.org/officeDocument/2006/relationships/tags" Target="../tags/tag263.xml"/><Relationship Id="rId47" Type="http://schemas.openxmlformats.org/officeDocument/2006/relationships/tags" Target="../tags/tag262.xml"/><Relationship Id="rId46" Type="http://schemas.openxmlformats.org/officeDocument/2006/relationships/tags" Target="../tags/tag261.xml"/><Relationship Id="rId45" Type="http://schemas.openxmlformats.org/officeDocument/2006/relationships/tags" Target="../tags/tag260.xml"/><Relationship Id="rId44" Type="http://schemas.openxmlformats.org/officeDocument/2006/relationships/tags" Target="../tags/tag259.xml"/><Relationship Id="rId43" Type="http://schemas.openxmlformats.org/officeDocument/2006/relationships/tags" Target="../tags/tag258.xml"/><Relationship Id="rId42" Type="http://schemas.openxmlformats.org/officeDocument/2006/relationships/tags" Target="../tags/tag257.xml"/><Relationship Id="rId41" Type="http://schemas.openxmlformats.org/officeDocument/2006/relationships/tags" Target="../tags/tag256.xml"/><Relationship Id="rId40" Type="http://schemas.openxmlformats.org/officeDocument/2006/relationships/tags" Target="../tags/tag255.xml"/><Relationship Id="rId4" Type="http://schemas.openxmlformats.org/officeDocument/2006/relationships/tags" Target="../tags/tag220.xml"/><Relationship Id="rId39" Type="http://schemas.openxmlformats.org/officeDocument/2006/relationships/tags" Target="../tags/tag254.xml"/><Relationship Id="rId38" Type="http://schemas.openxmlformats.org/officeDocument/2006/relationships/tags" Target="../tags/tag253.xml"/><Relationship Id="rId37" Type="http://schemas.openxmlformats.org/officeDocument/2006/relationships/tags" Target="../tags/tag252.xml"/><Relationship Id="rId36" Type="http://schemas.openxmlformats.org/officeDocument/2006/relationships/tags" Target="../tags/tag251.xml"/><Relationship Id="rId35" Type="http://schemas.openxmlformats.org/officeDocument/2006/relationships/tags" Target="../tags/tag250.xml"/><Relationship Id="rId34" Type="http://schemas.openxmlformats.org/officeDocument/2006/relationships/tags" Target="../tags/tag249.xml"/><Relationship Id="rId33" Type="http://schemas.openxmlformats.org/officeDocument/2006/relationships/tags" Target="../tags/tag248.xml"/><Relationship Id="rId32" Type="http://schemas.openxmlformats.org/officeDocument/2006/relationships/tags" Target="../tags/tag247.xml"/><Relationship Id="rId31" Type="http://schemas.openxmlformats.org/officeDocument/2006/relationships/tags" Target="../tags/tag246.xml"/><Relationship Id="rId30" Type="http://schemas.openxmlformats.org/officeDocument/2006/relationships/tags" Target="../tags/tag245.xml"/><Relationship Id="rId3" Type="http://schemas.openxmlformats.org/officeDocument/2006/relationships/tags" Target="../tags/tag219.xml"/><Relationship Id="rId29" Type="http://schemas.openxmlformats.org/officeDocument/2006/relationships/tags" Target="../tags/tag244.xml"/><Relationship Id="rId28" Type="http://schemas.openxmlformats.org/officeDocument/2006/relationships/tags" Target="../tags/tag243.xml"/><Relationship Id="rId27" Type="http://schemas.openxmlformats.org/officeDocument/2006/relationships/tags" Target="../tags/tag242.xml"/><Relationship Id="rId26" Type="http://schemas.openxmlformats.org/officeDocument/2006/relationships/tags" Target="../tags/tag241.xml"/><Relationship Id="rId25" Type="http://schemas.openxmlformats.org/officeDocument/2006/relationships/tags" Target="../tags/tag240.xml"/><Relationship Id="rId24" Type="http://schemas.openxmlformats.org/officeDocument/2006/relationships/tags" Target="../tags/tag239.xml"/><Relationship Id="rId23" Type="http://schemas.openxmlformats.org/officeDocument/2006/relationships/tags" Target="../tags/tag238.xml"/><Relationship Id="rId22" Type="http://schemas.openxmlformats.org/officeDocument/2006/relationships/tags" Target="../tags/tag237.xml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18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image" Target="../media/image11.png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8" Type="http://schemas.openxmlformats.org/officeDocument/2006/relationships/notesSlide" Target="../notesSlides/notesSlide38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tags" Target="../tags/tag265.xml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1.xml"/><Relationship Id="rId3" Type="http://schemas.openxmlformats.org/officeDocument/2006/relationships/image" Target="../media/image21.png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image" Target="../media/image22.png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2.xml"/><Relationship Id="rId3" Type="http://schemas.openxmlformats.org/officeDocument/2006/relationships/image" Target="../media/image23.png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image" Target="../media/image24.png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9.xml"/><Relationship Id="rId3" Type="http://schemas.openxmlformats.org/officeDocument/2006/relationships/image" Target="../media/image25.png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15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0" Type="http://schemas.openxmlformats.org/officeDocument/2006/relationships/notesSlide" Target="../notesSlides/notesSlide45.xml"/><Relationship Id="rId1" Type="http://schemas.openxmlformats.org/officeDocument/2006/relationships/tags" Target="../tags/tag310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0" Type="http://schemas.openxmlformats.org/officeDocument/2006/relationships/notesSlide" Target="../notesSlides/notesSlide46.xml"/><Relationship Id="rId1" Type="http://schemas.openxmlformats.org/officeDocument/2006/relationships/tags" Target="../tags/tag316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6.xml"/><Relationship Id="rId3" Type="http://schemas.openxmlformats.org/officeDocument/2006/relationships/image" Target="../media/image28.png"/><Relationship Id="rId2" Type="http://schemas.openxmlformats.org/officeDocument/2006/relationships/tags" Target="../tags/tag325.xml"/><Relationship Id="rId1" Type="http://schemas.openxmlformats.org/officeDocument/2006/relationships/tags" Target="../tags/tag324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9.xml"/><Relationship Id="rId3" Type="http://schemas.openxmlformats.org/officeDocument/2006/relationships/image" Target="../media/image29.png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2.xml"/><Relationship Id="rId3" Type="http://schemas.openxmlformats.org/officeDocument/2006/relationships/image" Target="../media/image30.png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5.xml"/><Relationship Id="rId3" Type="http://schemas.openxmlformats.org/officeDocument/2006/relationships/image" Target="../media/image31.png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8.xml"/><Relationship Id="rId3" Type="http://schemas.openxmlformats.org/officeDocument/2006/relationships/image" Target="../media/image32.png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1.xml"/><Relationship Id="rId3" Type="http://schemas.openxmlformats.org/officeDocument/2006/relationships/image" Target="../media/image33.png"/><Relationship Id="rId2" Type="http://schemas.openxmlformats.org/officeDocument/2006/relationships/tags" Target="../tags/tag340.xml"/><Relationship Id="rId1" Type="http://schemas.openxmlformats.org/officeDocument/2006/relationships/tags" Target="../tags/tag339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7.xml"/><Relationship Id="rId3" Type="http://schemas.openxmlformats.org/officeDocument/2006/relationships/image" Target="../media/image34.png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2.png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712960" y="-2204720"/>
            <a:ext cx="11268075" cy="11268075"/>
          </a:xfrm>
          <a:prstGeom prst="ellipse">
            <a:avLst/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/>
        </p:nvSpPr>
        <p:spPr>
          <a:xfrm>
            <a:off x="571500" y="6216650"/>
            <a:ext cx="1282700" cy="1282700"/>
          </a:xfrm>
          <a:prstGeom prst="donut">
            <a:avLst>
              <a:gd name="adj" fmla="val 17079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33368" y="-314812"/>
            <a:ext cx="584775" cy="5847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4036" y="2450322"/>
            <a:ext cx="8754538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spc="3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操作系统</a:t>
            </a:r>
            <a:endParaRPr lang="zh-CN" altLang="en-US" sz="48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外存储器分配机制与</a:t>
            </a: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实现（</a:t>
            </a:r>
            <a:r>
              <a:rPr lang="en-US" altLang="zh-CN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学时）</a:t>
            </a:r>
            <a:endParaRPr lang="zh-CN" altLang="en-US" sz="32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1966595" y="4857750"/>
            <a:ext cx="2438400" cy="405130"/>
          </a:xfrm>
          <a:prstGeom prst="roundRect">
            <a:avLst>
              <a:gd name="adj" fmla="val 50000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主讲人</a:t>
            </a:r>
            <a:r>
              <a:rPr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潘润宇</a:t>
            </a:r>
            <a:endParaRPr lang="zh-CN" sz="2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4633595" y="4857750"/>
            <a:ext cx="3055620" cy="40513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时间：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202</a:t>
            </a: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</a:t>
            </a:r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春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季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学期</a:t>
            </a:r>
            <a:endParaRPr lang="zh-CN" altLang="en-US" sz="2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276860" y="429895"/>
            <a:ext cx="3893820" cy="102870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2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8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8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367155" y="4196715"/>
            <a:ext cx="6668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9C0B15"/>
                </a:solidFill>
                <a:latin typeface="华文楷体" panose="02010600040101010101" charset="-122"/>
                <a:ea typeface="华文楷体" panose="02010600040101010101" charset="-122"/>
              </a:rPr>
              <a:t>千载文脉凝风骨，根植山大盛芳华</a:t>
            </a:r>
            <a:endParaRPr lang="zh-CN" altLang="en-US" b="1">
              <a:solidFill>
                <a:srgbClr val="9C0B15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454" t="16281" r="18136" b="20815"/>
          <a:stretch>
            <a:fillRect/>
          </a:stretch>
        </p:blipFill>
        <p:spPr>
          <a:xfrm>
            <a:off x="7983855" y="0"/>
            <a:ext cx="1918335" cy="1744345"/>
          </a:xfrm>
          <a:prstGeom prst="ellipse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线性磁带 	Linear Tape Open</a:t>
            </a:r>
            <a:endParaRPr lang="en-US" altLang="zh-CN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一种数据磁带，容量大、价格便宜，适合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备份大量数据使用</a:t>
            </a:r>
            <a:r>
              <a:rPr lang="zh-CN" altLang="en-US" sz="2000">
                <a:sym typeface="+mn-ea"/>
              </a:rPr>
              <a:t>。还具有只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写格式（</a:t>
            </a:r>
            <a:r>
              <a:rPr lang="en-US" altLang="zh-CN" sz="2000">
                <a:sym typeface="+mn-ea"/>
              </a:rPr>
              <a:t>WORM</a:t>
            </a:r>
            <a:r>
              <a:rPr lang="zh-CN" altLang="en-US" sz="2000">
                <a:sym typeface="+mn-ea"/>
              </a:rPr>
              <a:t>），可以作为法律文书、商务合同等的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防篡改只读存档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便宜的是磁带，不是磁带机；磁带机售价可达几万美元，不适合个人。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329"/>
          <a:stretch>
            <a:fillRect/>
          </a:stretch>
        </p:blipFill>
        <p:spPr>
          <a:xfrm>
            <a:off x="130175" y="549910"/>
            <a:ext cx="9527540" cy="44488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ctr"/>
            <a:endParaRPr lang="zh-CN" altLang="en-US" sz="2000">
              <a:sym typeface="+mn-ea"/>
            </a:endParaRPr>
          </a:p>
        </p:txBody>
      </p:sp>
      <p:pic>
        <p:nvPicPr>
          <p:cNvPr id="2" name="图片 1" descr="DLybhoLU8AUIeu-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2954655"/>
            <a:ext cx="9063355" cy="3719830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3"/>
          <a:srcRect l="3661" t="5106" r="3434" b="5458"/>
          <a:stretch>
            <a:fillRect/>
          </a:stretch>
        </p:blipFill>
        <p:spPr>
          <a:xfrm>
            <a:off x="175895" y="359410"/>
            <a:ext cx="5463540" cy="33921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问题一	</a:t>
            </a:r>
            <a:r>
              <a:rPr lang="zh-CN" altLang="en-US" sz="2000">
                <a:sym typeface="+mn-ea"/>
              </a:rPr>
              <a:t>磁带介质的特点是什么？人们会指望它具备什么性能？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顺序读写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磁带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先天是顺序读写的</a:t>
            </a:r>
            <a:r>
              <a:rPr lang="zh-CN" altLang="en-US" sz="2000">
                <a:sym typeface="+mn-ea"/>
              </a:rPr>
              <a:t>，人们不可能指望随机读写性能。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价格便宜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磁带的单位容量价格如果不便宜，就不能吸引客户，否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则他们会用硬盘代替。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如何针对这点，设计适合磁带的文件系统？</a:t>
            </a:r>
            <a:endParaRPr lang="zh-CN" altLang="en-US" sz="2000">
              <a:sym typeface="+mn-ea"/>
            </a:endParaRPr>
          </a:p>
          <a:p>
            <a:pPr algn="l"/>
            <a:endParaRPr lang="en-US" altLang="zh-CN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顺序读写性能好，空间利用率高。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问题三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假设文件系统本身的管理数据结构已经最小化，还有什么方法可以继续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节约存储器？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线性磁带文件系统 	Linear Tape FileSystem，LTFS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 	</a:t>
            </a:r>
            <a:r>
              <a:rPr lang="zh-CN" altLang="en-US" sz="2000">
                <a:sym typeface="+mn-ea"/>
              </a:rPr>
              <a:t>一种适合于磁带的文件系统。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顺序读写快、空间利用率高</a:t>
            </a:r>
            <a:r>
              <a:rPr lang="zh-CN" altLang="en-US" sz="2000">
                <a:sym typeface="+mn-ea"/>
              </a:rPr>
              <a:t>，并自带压缩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功能：文件存储到介质上之前会被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自动无损压缩</a:t>
            </a:r>
            <a:r>
              <a:rPr lang="zh-CN" altLang="en-US" sz="2000">
                <a:sym typeface="+mn-ea"/>
              </a:rPr>
              <a:t>，读取时则自动解压缩，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最大限度节省介质容量。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LTFS分区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每个</a:t>
            </a:r>
            <a:r>
              <a:rPr lang="en-US" altLang="zh-CN" sz="2000">
                <a:sym typeface="+mn-ea"/>
              </a:rPr>
              <a:t>LTFS</a:t>
            </a:r>
            <a:r>
              <a:rPr lang="zh-CN" altLang="en-US" sz="2000">
                <a:sym typeface="+mn-ea"/>
              </a:rPr>
              <a:t>分区都具有一个标签区（</a:t>
            </a:r>
            <a:r>
              <a:rPr lang="en-US" altLang="zh-CN" sz="2000">
                <a:sym typeface="+mn-ea"/>
              </a:rPr>
              <a:t>Label Construct</a:t>
            </a:r>
            <a:r>
              <a:rPr lang="zh-CN" altLang="en-US" sz="2000">
                <a:sym typeface="+mn-ea"/>
              </a:rPr>
              <a:t>）和一个内容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区（</a:t>
            </a:r>
            <a:r>
              <a:rPr lang="en-US" altLang="zh-CN" sz="2000">
                <a:sym typeface="+mn-ea"/>
              </a:rPr>
              <a:t>Content Area</a:t>
            </a:r>
            <a:r>
              <a:rPr lang="zh-CN" altLang="en-US" sz="2000">
                <a:sym typeface="+mn-ea"/>
              </a:rPr>
              <a:t>），如下所示：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标签区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标签区保存</a:t>
            </a:r>
            <a:r>
              <a:rPr lang="en-US" altLang="zh-CN" sz="2000">
                <a:sym typeface="+mn-ea"/>
              </a:rPr>
              <a:t>LTFS</a:t>
            </a:r>
            <a:r>
              <a:rPr lang="zh-CN" altLang="en-US" sz="2000">
                <a:sym typeface="+mn-ea"/>
              </a:rPr>
              <a:t>的卷标。它的内容非常简单，如下所示。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内容区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内容区中首先包含一个索引区，该区域是一个</a:t>
            </a:r>
            <a:r>
              <a:rPr lang="en-US" altLang="zh-CN" sz="2000">
                <a:sym typeface="+mn-ea"/>
              </a:rPr>
              <a:t>XML</a:t>
            </a:r>
            <a:r>
              <a:rPr lang="zh-CN" altLang="en-US" sz="2000">
                <a:sym typeface="+mn-ea"/>
              </a:rPr>
              <a:t>文件，描述了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从文件名到文件内容位置的映射。当然，索引也可以指向新的索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引和老的索引（后面详述）。每个文件的数据则是完全连续的。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05585" y="1478915"/>
            <a:ext cx="6762115" cy="985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29330" y="3021965"/>
            <a:ext cx="2715895" cy="1010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6582"/>
          <a:stretch>
            <a:fillRect/>
          </a:stretch>
        </p:blipFill>
        <p:spPr>
          <a:xfrm>
            <a:off x="1229995" y="5260975"/>
            <a:ext cx="7313930" cy="14509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LTFS索引格式</a:t>
            </a:r>
            <a:r>
              <a:rPr lang="en-US" altLang="zh-CN" sz="2000">
                <a:sym typeface="+mn-ea"/>
              </a:rPr>
              <a:t>	</a:t>
            </a:r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8615" y="1181100"/>
            <a:ext cx="6550025" cy="54622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LTFS索引格式</a:t>
            </a:r>
            <a:r>
              <a:rPr lang="en-US" altLang="zh-CN" sz="2000">
                <a:sym typeface="+mn-ea"/>
              </a:rPr>
              <a:t>	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39825" y="1357630"/>
            <a:ext cx="7495540" cy="49568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磁带：</a:t>
            </a:r>
            <a:r>
              <a:rPr lang="en-US" altLang="zh-CN" sz="2000" b="1">
                <a:solidFill>
                  <a:srgbClr val="9C0B15"/>
                </a:solidFill>
              </a:rPr>
              <a:t>LTFS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给文件追加修改怎么办？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没办法直接追加，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只好把更新过后的文件写在磁带的最后面</a:t>
            </a:r>
            <a:r>
              <a:rPr lang="zh-CN" altLang="en-US" sz="2000">
                <a:sym typeface="+mn-ea"/>
              </a:rPr>
              <a:t>。这样一来，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一个文件在磁带上就等于出现两次，一次是老版本，一次是新版本。因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此，我们需要标记哪个版本是新版本。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代数</a:t>
            </a:r>
            <a:r>
              <a:rPr lang="en-US" altLang="zh-CN" sz="2000">
                <a:sym typeface="+mn-ea"/>
              </a:rPr>
              <a:t>	LTFS</a:t>
            </a:r>
            <a:r>
              <a:rPr lang="zh-CN" altLang="en-US" sz="2000">
                <a:sym typeface="+mn-ea"/>
              </a:rPr>
              <a:t>引入了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代数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的概念。当文件被修改时，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老版本不会被删除，新版本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和新的索引块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则被追加到磁带的末尾。</a:t>
            </a:r>
            <a:r>
              <a:rPr lang="zh-CN" altLang="en-US" sz="2000">
                <a:sym typeface="+mn-ea"/>
              </a:rPr>
              <a:t>新版本的索引块中会标明一个比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老版本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更高的代数</a:t>
            </a:r>
            <a:r>
              <a:rPr lang="zh-CN" altLang="en-US" sz="2000">
                <a:sym typeface="+mn-ea"/>
              </a:rPr>
              <a:t>，这样就可以判断哪个索引是最新的。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老版本的索引中有一个指针指向新版本的索引，新版本索引中也有一个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指针指回老版本的索引。这样就可以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在新老索引之间互相查找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当磁带已满时，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唯一释放所有空间的方法就是重新初始化文件系统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除了浪费空间的缺点，在备份场合这有什么优点？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磁带上具备所有的备份，这意味着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任何时候都能把任何文件的任何深度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的历史记录找回来</a:t>
            </a:r>
            <a:r>
              <a:rPr lang="zh-CN" altLang="en-US" sz="2000">
                <a:sym typeface="+mn-ea"/>
              </a:rPr>
              <a:t>。最大限度地确保了数据安全性。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历史</a:t>
            </a:r>
            <a:r>
              <a:rPr lang="en-US" altLang="zh-CN" sz="2000">
                <a:sym typeface="+mn-ea"/>
              </a:rPr>
              <a:t>	EXT</a:t>
            </a:r>
            <a:r>
              <a:rPr lang="zh-CN" altLang="en-US" sz="2000">
                <a:sym typeface="+mn-ea"/>
              </a:rPr>
              <a:t>系列文件系统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普遍被用于Linux的各个发行版</a:t>
            </a:r>
            <a:r>
              <a:rPr lang="zh-CN" sz="2000">
                <a:sym typeface="+mn-ea"/>
              </a:rPr>
              <a:t>，到目前为止一共发展了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四代。它</a:t>
            </a:r>
            <a:r>
              <a:rPr lang="zh-CN" altLang="en-US" sz="2000">
                <a:sym typeface="+mn-ea"/>
              </a:rPr>
              <a:t>在个人</a:t>
            </a:r>
            <a:r>
              <a:rPr lang="en-US" altLang="zh-CN" sz="2000">
                <a:sym typeface="+mn-ea"/>
              </a:rPr>
              <a:t>PC</a:t>
            </a:r>
            <a:r>
              <a:rPr lang="zh-CN" altLang="en-US" sz="2000">
                <a:sym typeface="+mn-ea"/>
              </a:rPr>
              <a:t>和一般企业场景有不错的适用性。在四次升级中，</a:t>
            </a:r>
            <a:r>
              <a:rPr lang="en-US" altLang="zh-CN" sz="2000">
                <a:sym typeface="+mn-ea"/>
              </a:rPr>
              <a:t>EXT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基于inode索引的核心思路并未改变</a:t>
            </a:r>
            <a:r>
              <a:rPr lang="zh-CN" altLang="en-US" sz="2000">
                <a:sym typeface="+mn-ea"/>
              </a:rPr>
              <a:t>，因此保持着良好的向后兼容性。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EXT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第一个版本，于</a:t>
            </a:r>
            <a:r>
              <a:rPr lang="en-US" altLang="zh-CN" sz="2000">
                <a:sym typeface="+mn-ea"/>
              </a:rPr>
              <a:t>1992</a:t>
            </a:r>
            <a:r>
              <a:rPr lang="zh-CN" altLang="en-US" sz="2000">
                <a:sym typeface="+mn-ea"/>
              </a:rPr>
              <a:t>年发布，作为</a:t>
            </a:r>
            <a:r>
              <a:rPr lang="en-US" altLang="zh-CN" sz="2000">
                <a:sym typeface="+mn-ea"/>
              </a:rPr>
              <a:t>Linux</a:t>
            </a:r>
            <a:r>
              <a:rPr lang="zh-CN" altLang="en-US" sz="2000">
                <a:sym typeface="+mn-ea"/>
              </a:rPr>
              <a:t>的原生文件系统。它是一个非常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简单的文件系统，能应付最大</a:t>
            </a:r>
            <a:r>
              <a:rPr lang="en-US" altLang="zh-CN" sz="2000">
                <a:sym typeface="+mn-ea"/>
              </a:rPr>
              <a:t>2GB</a:t>
            </a:r>
            <a:r>
              <a:rPr lang="zh-CN" altLang="en-US" sz="2000">
                <a:sym typeface="+mn-ea"/>
              </a:rPr>
              <a:t>的文件。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EXT2	</a:t>
            </a:r>
            <a:r>
              <a:rPr lang="zh-CN" altLang="en-US" sz="2000">
                <a:sym typeface="+mn-ea"/>
              </a:rPr>
              <a:t>对</a:t>
            </a:r>
            <a:r>
              <a:rPr lang="en-US" altLang="zh-CN" sz="2000">
                <a:sym typeface="+mn-ea"/>
              </a:rPr>
              <a:t>EXT</a:t>
            </a:r>
            <a:r>
              <a:rPr lang="zh-CN" altLang="en-US" sz="2000">
                <a:sym typeface="+mn-ea"/>
              </a:rPr>
              <a:t>的一个升级，于</a:t>
            </a:r>
            <a:r>
              <a:rPr lang="en-US" altLang="zh-CN" sz="2000">
                <a:sym typeface="+mn-ea"/>
              </a:rPr>
              <a:t>1993</a:t>
            </a:r>
            <a:r>
              <a:rPr lang="zh-CN" altLang="en-US" sz="2000">
                <a:sym typeface="+mn-ea"/>
              </a:rPr>
              <a:t>年发布。从</a:t>
            </a:r>
            <a:r>
              <a:rPr lang="en-US" altLang="zh-CN" sz="2000">
                <a:sym typeface="+mn-ea"/>
              </a:rPr>
              <a:t>BFFS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Berkeley Fast File System</a:t>
            </a:r>
            <a:r>
              <a:rPr lang="zh-CN" altLang="en-US" sz="2000">
                <a:sym typeface="+mn-ea"/>
              </a:rPr>
              <a:t>）借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来了一些概念。它仍然非常简单且没有日志功能，因此任何意外掉电都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仍能造成文件系统损坏。能应付最大</a:t>
            </a:r>
            <a:r>
              <a:rPr lang="en-US" altLang="zh-CN" sz="2000">
                <a:sym typeface="+mn-ea"/>
              </a:rPr>
              <a:t>2TB</a:t>
            </a:r>
            <a:r>
              <a:rPr lang="zh-CN" altLang="en-US" sz="2000">
                <a:sym typeface="+mn-ea"/>
              </a:rPr>
              <a:t>的文件，文件系统的总大小可达</a:t>
            </a:r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32TB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EXT3	</a:t>
            </a:r>
            <a:r>
              <a:rPr lang="zh-CN" altLang="en-US" sz="2000">
                <a:sym typeface="+mn-ea"/>
              </a:rPr>
              <a:t>对</a:t>
            </a:r>
            <a:r>
              <a:rPr lang="en-US" altLang="zh-CN" sz="2000">
                <a:sym typeface="+mn-ea"/>
              </a:rPr>
              <a:t>EXT2</a:t>
            </a:r>
            <a:r>
              <a:rPr lang="zh-CN" altLang="en-US" sz="2000">
                <a:sym typeface="+mn-ea"/>
              </a:rPr>
              <a:t>的一个升级，于</a:t>
            </a:r>
            <a:r>
              <a:rPr lang="en-US" altLang="zh-CN" sz="2000">
                <a:sym typeface="+mn-ea"/>
              </a:rPr>
              <a:t>2001</a:t>
            </a:r>
            <a:r>
              <a:rPr lang="zh-CN" altLang="en-US" sz="2000">
                <a:sym typeface="+mn-ea"/>
              </a:rPr>
              <a:t>年发布。增加了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日志功能（后面详讲）</a:t>
            </a:r>
            <a:r>
              <a:rPr lang="zh-CN" altLang="en-US" sz="2000">
                <a:sym typeface="+mn-ea"/>
              </a:rPr>
              <a:t>，因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此掉电不容易损坏文件系统。能应付最大</a:t>
            </a:r>
            <a:r>
              <a:rPr lang="en-US" altLang="zh-CN" sz="2000">
                <a:sym typeface="+mn-ea"/>
              </a:rPr>
              <a:t>2TB</a:t>
            </a:r>
            <a:r>
              <a:rPr lang="zh-CN" altLang="en-US" sz="2000">
                <a:sym typeface="+mn-ea"/>
              </a:rPr>
              <a:t>的文件。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EXT4	</a:t>
            </a:r>
            <a:r>
              <a:rPr lang="zh-CN" altLang="en-US" sz="2000">
                <a:sym typeface="+mn-ea"/>
              </a:rPr>
              <a:t>对</a:t>
            </a:r>
            <a:r>
              <a:rPr lang="en-US" altLang="zh-CN" sz="2000">
                <a:sym typeface="+mn-ea"/>
              </a:rPr>
              <a:t>EXT3</a:t>
            </a:r>
            <a:r>
              <a:rPr lang="zh-CN" altLang="en-US" sz="2000">
                <a:sym typeface="+mn-ea"/>
              </a:rPr>
              <a:t>的一个升级，于</a:t>
            </a:r>
            <a:r>
              <a:rPr lang="en-US" altLang="zh-CN" sz="2000">
                <a:sym typeface="+mn-ea"/>
              </a:rPr>
              <a:t>2008</a:t>
            </a:r>
            <a:r>
              <a:rPr lang="zh-CN" altLang="en-US" sz="2000">
                <a:sym typeface="+mn-ea"/>
              </a:rPr>
              <a:t>年发布。能应付最大</a:t>
            </a:r>
            <a:r>
              <a:rPr lang="en-US" altLang="zh-CN" sz="2000">
                <a:sym typeface="+mn-ea"/>
              </a:rPr>
              <a:t>16TB</a:t>
            </a:r>
            <a:r>
              <a:rPr lang="zh-CN" altLang="en-US" sz="2000">
                <a:sym typeface="+mn-ea"/>
              </a:rPr>
              <a:t>的文件，文件系统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的总大小可达</a:t>
            </a:r>
            <a:r>
              <a:rPr lang="en-US" altLang="zh-CN" sz="2000">
                <a:sym typeface="+mn-ea"/>
              </a:rPr>
              <a:t>1EB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1048576 TB</a:t>
            </a:r>
            <a:r>
              <a:rPr lang="zh-CN" altLang="en-US" sz="2000">
                <a:sym typeface="+mn-ea"/>
              </a:rPr>
              <a:t>）。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块组	Block Group（struct ext4_group_desc）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将磁盘上的设备块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按照一定的数量组成块组</a:t>
            </a:r>
            <a:r>
              <a:rPr lang="zh-CN" altLang="en-US" sz="2000">
                <a:sym typeface="+mn-ea"/>
              </a:rPr>
              <a:t>。通常而言，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的块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大小为</a:t>
            </a:r>
            <a:r>
              <a:rPr lang="en-US" altLang="zh-CN" sz="2000">
                <a:sym typeface="+mn-ea"/>
              </a:rPr>
              <a:t>4KiB</a:t>
            </a:r>
            <a:r>
              <a:rPr lang="zh-CN" altLang="en-US" sz="2000">
                <a:sym typeface="+mn-ea"/>
              </a:rPr>
              <a:t>，其块组中含有的块数为</a:t>
            </a:r>
            <a:r>
              <a:rPr lang="en-US" altLang="zh-CN" sz="2000">
                <a:sym typeface="+mn-ea"/>
              </a:rPr>
              <a:t>32768</a:t>
            </a:r>
            <a:r>
              <a:rPr lang="zh-CN" altLang="en-US" sz="2000">
                <a:sym typeface="+mn-ea"/>
              </a:rPr>
              <a:t>，一个块组的大小是</a:t>
            </a:r>
            <a:r>
              <a:rPr lang="en-US" altLang="zh-CN" sz="2000">
                <a:sym typeface="+mn-ea"/>
              </a:rPr>
              <a:t>128MiB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344420" y="2119630"/>
            <a:ext cx="1785620" cy="569595"/>
          </a:xfrm>
          <a:prstGeom prst="rect">
            <a:avLst/>
          </a:prstGeom>
          <a:solidFill>
            <a:srgbClr val="C00000">
              <a:alpha val="7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344420" y="2689225"/>
            <a:ext cx="1785620" cy="569595"/>
          </a:xfrm>
          <a:prstGeom prst="rect">
            <a:avLst/>
          </a:prstGeom>
          <a:solidFill>
            <a:srgbClr val="C00000">
              <a:alpha val="7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344420" y="3258820"/>
            <a:ext cx="1785620" cy="569595"/>
          </a:xfrm>
          <a:prstGeom prst="rect">
            <a:avLst/>
          </a:prstGeom>
          <a:solidFill>
            <a:srgbClr val="C00000">
              <a:alpha val="7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344420" y="3828415"/>
            <a:ext cx="1785620" cy="569595"/>
          </a:xfrm>
          <a:prstGeom prst="rect">
            <a:avLst/>
          </a:prstGeom>
          <a:solidFill>
            <a:srgbClr val="C00000">
              <a:alpha val="7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344420" y="4398010"/>
            <a:ext cx="1785620" cy="1139825"/>
          </a:xfrm>
          <a:prstGeom prst="rect">
            <a:avLst/>
          </a:prstGeom>
          <a:solidFill>
            <a:srgbClr val="C00000">
              <a:alpha val="7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... ...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344420" y="5537200"/>
            <a:ext cx="1785620" cy="569595"/>
          </a:xfrm>
          <a:prstGeom prst="rect">
            <a:avLst/>
          </a:prstGeom>
          <a:solidFill>
            <a:srgbClr val="C00000">
              <a:alpha val="7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N-1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6396990" y="2119630"/>
            <a:ext cx="2701925" cy="56959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sym typeface="+mn-ea"/>
              </a:rPr>
              <a:t>1024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字节不使用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（仅第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块组）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6396990" y="2689225"/>
            <a:ext cx="2701925" cy="569595"/>
          </a:xfrm>
          <a:prstGeom prst="rect">
            <a:avLst/>
          </a:prstGeom>
          <a:solidFill>
            <a:srgbClr val="C00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bg1"/>
                </a:solidFill>
                <a:sym typeface="+mn-ea"/>
              </a:rPr>
              <a:t>EXT4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超级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（第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块组必选）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6396990" y="3258820"/>
            <a:ext cx="2701925" cy="33083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描述符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6396990" y="4162425"/>
            <a:ext cx="2701925" cy="34036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数据块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位图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6396990" y="4502785"/>
            <a:ext cx="2701925" cy="32956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索引块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位图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0" name="矩形 59"/>
          <p:cNvSpPr/>
          <p:nvPr>
            <p:custDataLst>
              <p:tags r:id="rId13"/>
            </p:custDataLst>
          </p:nvPr>
        </p:nvSpPr>
        <p:spPr>
          <a:xfrm>
            <a:off x="6396990" y="4832350"/>
            <a:ext cx="2701925" cy="476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索引块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14"/>
            </p:custDataLst>
          </p:nvPr>
        </p:nvSpPr>
        <p:spPr>
          <a:xfrm>
            <a:off x="6396990" y="5308600"/>
            <a:ext cx="2701925" cy="79819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72" name="直接箭头连接符 71"/>
          <p:cNvCxnSpPr/>
          <p:nvPr>
            <p:custDataLst>
              <p:tags r:id="rId15"/>
            </p:custDataLst>
          </p:nvPr>
        </p:nvCxnSpPr>
        <p:spPr>
          <a:xfrm flipV="1">
            <a:off x="4125454" y="2123045"/>
            <a:ext cx="2269490" cy="1707515"/>
          </a:xfrm>
          <a:prstGeom prst="straightConnector1">
            <a:avLst/>
          </a:prstGeom>
          <a:ln w="50800" cmpd="sng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>
            <p:custDataLst>
              <p:tags r:id="rId16"/>
            </p:custDataLst>
          </p:nvPr>
        </p:nvCxnSpPr>
        <p:spPr>
          <a:xfrm>
            <a:off x="4125454" y="4361420"/>
            <a:ext cx="2259330" cy="1759585"/>
          </a:xfrm>
          <a:prstGeom prst="straightConnector1">
            <a:avLst/>
          </a:prstGeom>
          <a:ln w="50800" cmpd="sng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右大括号 85"/>
          <p:cNvSpPr/>
          <p:nvPr>
            <p:custDataLst>
              <p:tags r:id="rId17"/>
            </p:custDataLst>
          </p:nvPr>
        </p:nvSpPr>
        <p:spPr>
          <a:xfrm flipH="1">
            <a:off x="1837055" y="2119630"/>
            <a:ext cx="507365" cy="3987800"/>
          </a:xfrm>
          <a:prstGeom prst="rightBrace">
            <a:avLst>
              <a:gd name="adj1" fmla="val 30030"/>
              <a:gd name="adj2" fmla="val 49745"/>
            </a:avLst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396875" y="3830320"/>
            <a:ext cx="1325880" cy="5302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r>
              <a:rPr lang="en-US" altLang="zh-CN" sz="2000" b="1">
                <a:solidFill>
                  <a:srgbClr val="9C0B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GPT</a:t>
            </a:r>
            <a:r>
              <a:rPr lang="zh-CN" altLang="en-US" sz="2000" b="1">
                <a:solidFill>
                  <a:srgbClr val="9C0B1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分区</a:t>
            </a:r>
            <a:endParaRPr lang="zh-CN" altLang="en-US" sz="2000" b="1">
              <a:solidFill>
                <a:srgbClr val="9C0B1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矩形 63"/>
          <p:cNvSpPr/>
          <p:nvPr>
            <p:custDataLst>
              <p:tags r:id="rId18"/>
            </p:custDataLst>
          </p:nvPr>
        </p:nvSpPr>
        <p:spPr>
          <a:xfrm>
            <a:off x="6396990" y="3589655"/>
            <a:ext cx="2701925" cy="57277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其它块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的块组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描述符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（第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块组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必选）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块组	Block Group（struct ext4_group_desc）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将磁盘上的设备块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按照一定的数量组成块组</a:t>
            </a:r>
            <a:r>
              <a:rPr lang="zh-CN" altLang="en-US" sz="2000">
                <a:sym typeface="+mn-ea"/>
              </a:rPr>
              <a:t>。通常而言，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的块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大小为</a:t>
            </a:r>
            <a:r>
              <a:rPr lang="en-US" altLang="zh-CN" sz="2000">
                <a:sym typeface="+mn-ea"/>
              </a:rPr>
              <a:t>4KiB</a:t>
            </a:r>
            <a:r>
              <a:rPr lang="zh-CN" altLang="en-US" sz="2000">
                <a:sym typeface="+mn-ea"/>
              </a:rPr>
              <a:t>，其块组中含有的块数为</a:t>
            </a:r>
            <a:r>
              <a:rPr lang="en-US" altLang="zh-CN" sz="2000">
                <a:sym typeface="+mn-ea"/>
              </a:rPr>
              <a:t>32768</a:t>
            </a:r>
            <a:r>
              <a:rPr lang="zh-CN" altLang="en-US" sz="2000">
                <a:sym typeface="+mn-ea"/>
              </a:rPr>
              <a:t>，一个块组的大小是</a:t>
            </a:r>
            <a:r>
              <a:rPr lang="en-US" altLang="zh-CN" sz="2000">
                <a:sym typeface="+mn-ea"/>
              </a:rPr>
              <a:t>128MiB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块组也由自己的描述头进行描述。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）块位图我们都知道是什么，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位图呢？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）为什么每个块组要有自己的块位图和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位图？整个文件系统用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一个不可以吗？跨块组引用怎么办？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位图是为了在创建文件时查找空闲的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方便。每个块组有自己的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块位图和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位图则是为了将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和文件尽量分配在一个块组中。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0675" y="2208530"/>
          <a:ext cx="9228455" cy="569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bg_block_bitmap_lo/hi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块位图地址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bg_inode_bitmap_lo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/hi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位图地址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bg_inode_table_lo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/hi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表地址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bg_free_blocks_count_lo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/hi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块组中空闲块数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bg_free_inodes_count_lo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/hi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块组中空闲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bg_flags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块组状态（未初始化、初始化好、全零）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bg_checksum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块组头校验和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系统文件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总览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系统中的文件</a:t>
            </a:r>
            <a:r>
              <a:rPr lang="zh-CN" altLang="en-US" sz="2000" b="1">
                <a:solidFill>
                  <a:srgbClr val="9C0B15"/>
                </a:solidFill>
              </a:rPr>
              <a:t>总览：按来源划分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2000">
                <a:sym typeface="+mn-ea"/>
              </a:rPr>
              <a:t>按照操作系统中的文件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来源</a:t>
            </a:r>
            <a:r>
              <a:rPr lang="zh-CN" altLang="en-US" sz="2000">
                <a:sym typeface="+mn-ea"/>
              </a:rPr>
              <a:t>，大致可以将它们分为如下四类。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系统文件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>
                <a:sym typeface="+mn-ea"/>
              </a:rPr>
              <a:t>操作系统开发商提供的文件，包括内核等关键部分。</a:t>
            </a:r>
            <a:r>
              <a:rPr lang="zh-CN" sz="2000">
                <a:sym typeface="+mn-ea"/>
              </a:rPr>
              <a:t>普通用户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>
                <a:sym typeface="+mn-ea"/>
              </a:rPr>
              <a:t>对</a:t>
            </a:r>
            <a:r>
              <a:rPr lang="zh-CN" sz="2000">
                <a:sym typeface="+mn-ea"/>
              </a:rPr>
              <a:t>这部分文件没有任何权限；只有在系统更新时才会被覆写。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中间件文件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/>
              <a:t>程序设计语言、驱动程序和中间件开发商提供的文件</a:t>
            </a:r>
            <a:r>
              <a:rPr lang="zh-CN" altLang="en-US" sz="2000"/>
              <a:t>。普通用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户仅能读和执行这些文件；只有在安装新功能时才会被添加，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而一旦添加则一般不会被削除。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用户文件</a:t>
            </a:r>
            <a:r>
              <a:rPr lang="en-US" altLang="zh-CN" sz="2000"/>
              <a:t>	</a:t>
            </a:r>
            <a:r>
              <a:rPr lang="zh-CN" altLang="en-US" sz="2000"/>
              <a:t>用户自行创建的</a:t>
            </a:r>
            <a:r>
              <a:rPr lang="zh-CN" altLang="en-US" sz="2000"/>
              <a:t>文件，包括各种应用程序、数据库和文档等。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临时文件</a:t>
            </a:r>
            <a:r>
              <a:rPr lang="en-US" altLang="zh-CN" sz="2000"/>
              <a:t>	</a:t>
            </a:r>
            <a:r>
              <a:rPr lang="zh-CN" altLang="en-US" sz="2000"/>
              <a:t>由用户程序或系统生成的缓存性质的文件。这些文件一般体积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小、零碎，而且在使用过一次后便无其它作用，需要定期清理。</a:t>
            </a:r>
            <a:endParaRPr lang="zh-CN" altLang="en-US" sz="2000"/>
          </a:p>
        </p:txBody>
      </p:sp>
      <p:sp>
        <p:nvSpPr>
          <p:cNvPr id="4" name="圆角矩形 3"/>
          <p:cNvSpPr/>
          <p:nvPr/>
        </p:nvSpPr>
        <p:spPr>
          <a:xfrm>
            <a:off x="2981960" y="2228850"/>
            <a:ext cx="3823335" cy="3683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用户文件</a:t>
            </a:r>
            <a:endParaRPr lang="zh-CN" altLang="en-US" b="1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2981960" y="1261745"/>
            <a:ext cx="3823335" cy="36830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系统文件</a:t>
            </a:r>
            <a:endParaRPr lang="zh-CN" altLang="en-US" b="1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981960" y="1757045"/>
            <a:ext cx="3823335" cy="3683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中间件文件</a:t>
            </a:r>
            <a:endParaRPr lang="zh-CN" altLang="en-US" b="1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2981960" y="2724150"/>
            <a:ext cx="3823335" cy="3683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临时文件</a:t>
            </a:r>
            <a:endParaRPr lang="zh-CN" altLang="en-US" b="1"/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超级块	Super Block（struct ext4_super_block）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文件系统的全局描述存放在超级块中。其关键部分如下：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）为什么超级块在每个块组都有一份可选的</a:t>
            </a:r>
            <a:r>
              <a:rPr lang="zh-CN" altLang="en-US" sz="2000">
                <a:sym typeface="+mn-ea"/>
              </a:rPr>
              <a:t>拷贝？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）其它块的块组描述符为什么在第</a:t>
            </a:r>
            <a:r>
              <a:rPr lang="en-US" altLang="zh-CN" sz="2000">
                <a:sym typeface="+mn-ea"/>
              </a:rPr>
              <a:t>0</a:t>
            </a:r>
            <a:r>
              <a:rPr lang="zh-CN" altLang="en-US" sz="2000">
                <a:sym typeface="+mn-ea"/>
              </a:rPr>
              <a:t>块都有一个</a:t>
            </a:r>
            <a:r>
              <a:rPr lang="zh-CN" altLang="en-US" sz="2000">
                <a:sym typeface="+mn-ea"/>
              </a:rPr>
              <a:t>拷贝？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33375" y="1760855"/>
          <a:ext cx="9228455" cy="569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s_inodes_count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总的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数目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s_blocks_count_lo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总的块数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s_free_blocks_count_lo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总的空闲块数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s_free_inodes_count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总的空闲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s_first_data_block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第一个数据块的地址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s_blocks_per_group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每组的块数目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s_inodes_per_group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每组的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数目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s_state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当前状态（可用、有错误、恢复中）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0x78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s_volume_name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文件系统卷标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0xE0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s_journal_inum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日志文件的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编号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041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0x3FC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s_checksum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超级块校验和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索引节点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inode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inode</a:t>
            </a:r>
            <a:r>
              <a:rPr lang="zh-CN" altLang="en-US" sz="2000">
                <a:sym typeface="+mn-ea"/>
              </a:rPr>
              <a:t>内部描述了文件的大部分属性。一些重要的域如下所述。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</a:t>
            </a:r>
            <a:r>
              <a:rPr lang="zh-CN" sz="2000">
                <a:sym typeface="+mn-ea"/>
              </a:rPr>
              <a:t>文件模式是什么东西</a:t>
            </a:r>
            <a:r>
              <a:rPr lang="zh-CN" altLang="en-US" sz="2000">
                <a:sym typeface="+mn-ea"/>
              </a:rPr>
              <a:t>？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）从上表可知，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的一个文件最多有多少硬链接？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0675" y="1682115"/>
          <a:ext cx="9228455" cy="3688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i_mode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文件模式（见后）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i_uid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所有者的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ID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i_size_lo</a:t>
                      </a: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/hi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文件的总大小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i_atime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访问时间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i_ctime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索引修改时间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i_mtime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数据修改时间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i_dtime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删除时间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i_links_count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硬链接数量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i_blocks_lo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/hi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总块数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60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i_block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实际的索引树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文件模式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i_mode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在传统</a:t>
            </a:r>
            <a:r>
              <a:rPr lang="en-US" altLang="zh-CN" sz="2000">
                <a:sym typeface="+mn-ea"/>
              </a:rPr>
              <a:t>Unix/Linux</a:t>
            </a:r>
            <a:r>
              <a:rPr lang="zh-CN" altLang="en-US" sz="2000">
                <a:sym typeface="+mn-ea"/>
              </a:rPr>
              <a:t>中，权限是记录在文件的</a:t>
            </a:r>
            <a:r>
              <a:rPr lang="en-US" altLang="zh-CN" sz="2000">
                <a:sym typeface="+mn-ea"/>
              </a:rPr>
              <a:t>FCB</a:t>
            </a:r>
            <a:r>
              <a:rPr lang="zh-CN" altLang="en-US" sz="2000">
                <a:sym typeface="+mn-ea"/>
              </a:rPr>
              <a:t>中的，且具备读、写、执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行三个独立的权限。对于每个文件，用户被分为三类，分别是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拥有者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（Owner）、和拥有者同一个用户组的用户（Group）以及其它用户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（Other）</a:t>
            </a:r>
            <a:r>
              <a:rPr lang="zh-CN" altLang="en-US" sz="2000">
                <a:sym typeface="+mn-ea"/>
              </a:rPr>
              <a:t>，其中每类用户的权限由拥有者设置。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这个访问控制方法是</a:t>
            </a:r>
            <a:r>
              <a:rPr lang="en-US" altLang="zh-CN" sz="2000">
                <a:sym typeface="+mn-ea"/>
              </a:rPr>
              <a:t>DAC</a:t>
            </a:r>
            <a:r>
              <a:rPr lang="zh-CN" altLang="en-US" sz="2000">
                <a:sym typeface="+mn-ea"/>
              </a:rPr>
              <a:t>还是</a:t>
            </a:r>
            <a:r>
              <a:rPr lang="en-US" altLang="zh-CN" sz="2000">
                <a:sym typeface="+mn-ea"/>
              </a:rPr>
              <a:t>MAC</a:t>
            </a:r>
            <a:r>
              <a:rPr lang="zh-CN" altLang="en-US" sz="2000">
                <a:sym typeface="+mn-ea"/>
              </a:rPr>
              <a:t>？</a:t>
            </a:r>
            <a:r>
              <a:rPr lang="zh-CN" sz="2000">
                <a:sym typeface="+mn-ea"/>
              </a:rPr>
              <a:t>是</a:t>
            </a:r>
            <a:r>
              <a:rPr lang="en-US" altLang="zh-CN" sz="2000">
                <a:sym typeface="+mn-ea"/>
              </a:rPr>
              <a:t>RBAC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ABAC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PBAC</a:t>
            </a:r>
            <a:r>
              <a:rPr lang="zh-CN" altLang="en-US" sz="2000">
                <a:sym typeface="+mn-ea"/>
              </a:rPr>
              <a:t>，还是</a:t>
            </a:r>
            <a:r>
              <a:rPr lang="en-US" altLang="zh-CN" sz="2000">
                <a:sym typeface="+mn-ea"/>
              </a:rPr>
              <a:t>CBAC</a:t>
            </a:r>
            <a:r>
              <a:rPr lang="zh-CN" altLang="en-US" sz="2000">
                <a:sym typeface="+mn-ea"/>
              </a:rPr>
              <a:t>？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0675" y="2517775"/>
          <a:ext cx="9228455" cy="37274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519045"/>
                <a:gridCol w="4178935"/>
              </a:tblGrid>
              <a:tr h="3054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i_mode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解释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S_IXOTH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Execute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Others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其它用户可执行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S_IWOTH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Write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Others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其他用户可写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S_IROTH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Read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Others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其他用户可读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S_IXGRP 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Execute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Group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本组用户可执行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S_IWGRP 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Write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Group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本组用户可写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S_IRGRP 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Read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Group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本组用户可读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0x40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S_IXUSR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Execute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Owner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拥有者可执行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0x80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S_IWUSR 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Write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Owner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拥有者</a:t>
                      </a: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可写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549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S_IRUSR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Read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Owner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拥有者</a:t>
                      </a: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可读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5496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S_ISVTX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Sticky Bit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仅拥有者和超级用户可删除子文件夹或文件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特殊文件的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i_mode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i_mode</a:t>
            </a:r>
            <a:r>
              <a:rPr lang="zh-CN" altLang="en-US" sz="2000">
                <a:sym typeface="+mn-ea"/>
              </a:rPr>
              <a:t>中还有一些位，用来标记文件的性质（回顾按性质分类）。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和前面的各个位不同，这些选项不可互相组合，仅能有一个被选中。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</a:t>
            </a:r>
            <a:r>
              <a:rPr lang="en-US" altLang="zh-CN" sz="2000">
                <a:sym typeface="+mn-ea"/>
              </a:rPr>
              <a:t>Ubuntu</a:t>
            </a:r>
            <a:r>
              <a:rPr lang="zh-CN" altLang="en-US" sz="2000">
                <a:sym typeface="+mn-ea"/>
              </a:rPr>
              <a:t>等系统中的</a:t>
            </a:r>
            <a:r>
              <a:rPr lang="en-US" altLang="zh-CN" sz="2000">
                <a:sym typeface="+mn-ea"/>
              </a:rPr>
              <a:t>.desktop</a:t>
            </a:r>
            <a:r>
              <a:rPr lang="zh-CN" altLang="en-US" sz="2000">
                <a:sym typeface="+mn-ea"/>
              </a:rPr>
              <a:t>快捷方式文件的</a:t>
            </a:r>
            <a:r>
              <a:rPr lang="en-US" altLang="zh-CN" sz="2000">
                <a:sym typeface="+mn-ea"/>
              </a:rPr>
              <a:t>S_IFLNK</a:t>
            </a:r>
            <a:r>
              <a:rPr lang="zh-CN" altLang="en-US" sz="2000">
                <a:sym typeface="+mn-ea"/>
              </a:rPr>
              <a:t>为何不选中？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）为什么硬链接不需要一个类别？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0675" y="2431415"/>
          <a:ext cx="9228455" cy="37077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054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i_mode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解释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S_IFIFO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FIFO File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有名管道（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IPC</a:t>
                      </a: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）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S_IFCHR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Character Device File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字符设备文件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0x4000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S_IFDIR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Directory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目录文件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0x6000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S_IFBLK 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Block Device File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块设备文件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0x8000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S_IFREG 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Regular File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常规文件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0xA000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S_IFLNK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Symbolic Link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符号链接文件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0xC000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S_IFSOCK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Socket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套接字文件（网络通信）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 i_block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的内部结构（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EXT2/EXT3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；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EXT4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兼容）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看上去相当畸形。二级以上的索引仅各保留一个。为什么这么做？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268220" y="1302442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268220" y="1626927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268220" y="1951412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268220" y="2275897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268220" y="2600382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268220" y="2924867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2268220" y="3249352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2268220" y="3573837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2268220" y="3898322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2268220" y="4222807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2268220" y="4547292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0" name="矩形 59"/>
          <p:cNvSpPr/>
          <p:nvPr>
            <p:custDataLst>
              <p:tags r:id="rId13"/>
            </p:custDataLst>
          </p:nvPr>
        </p:nvSpPr>
        <p:spPr>
          <a:xfrm>
            <a:off x="2268220" y="4871777"/>
            <a:ext cx="1785620" cy="324623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一级索引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14"/>
            </p:custDataLst>
          </p:nvPr>
        </p:nvSpPr>
        <p:spPr>
          <a:xfrm>
            <a:off x="2268220" y="5196262"/>
            <a:ext cx="1785620" cy="324623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二级索引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2" name="矩形 61"/>
          <p:cNvSpPr/>
          <p:nvPr>
            <p:custDataLst>
              <p:tags r:id="rId15"/>
            </p:custDataLst>
          </p:nvPr>
        </p:nvSpPr>
        <p:spPr>
          <a:xfrm>
            <a:off x="2268220" y="5520747"/>
            <a:ext cx="1785620" cy="324623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三级索引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3" name="矩形 62"/>
          <p:cNvSpPr/>
          <p:nvPr>
            <p:custDataLst>
              <p:tags r:id="rId16"/>
            </p:custDataLst>
          </p:nvPr>
        </p:nvSpPr>
        <p:spPr>
          <a:xfrm>
            <a:off x="2268220" y="5845232"/>
            <a:ext cx="1785620" cy="324623"/>
          </a:xfrm>
          <a:prstGeom prst="rect">
            <a:avLst/>
          </a:prstGeom>
          <a:solidFill>
            <a:srgbClr val="C00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四级索引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4" name="矩形 63"/>
          <p:cNvSpPr/>
          <p:nvPr>
            <p:custDataLst>
              <p:tags r:id="rId17"/>
            </p:custDataLst>
          </p:nvPr>
        </p:nvSpPr>
        <p:spPr>
          <a:xfrm>
            <a:off x="1648460" y="1302385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0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5" name="矩形 64"/>
          <p:cNvSpPr/>
          <p:nvPr>
            <p:custDataLst>
              <p:tags r:id="rId18"/>
            </p:custDataLst>
          </p:nvPr>
        </p:nvSpPr>
        <p:spPr>
          <a:xfrm>
            <a:off x="1648460" y="1626870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6" name="矩形 65"/>
          <p:cNvSpPr/>
          <p:nvPr>
            <p:custDataLst>
              <p:tags r:id="rId19"/>
            </p:custDataLst>
          </p:nvPr>
        </p:nvSpPr>
        <p:spPr>
          <a:xfrm>
            <a:off x="1648460" y="1951355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2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7" name="矩形 66"/>
          <p:cNvSpPr/>
          <p:nvPr>
            <p:custDataLst>
              <p:tags r:id="rId20"/>
            </p:custDataLst>
          </p:nvPr>
        </p:nvSpPr>
        <p:spPr>
          <a:xfrm>
            <a:off x="1648460" y="2275840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3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21"/>
            </p:custDataLst>
          </p:nvPr>
        </p:nvSpPr>
        <p:spPr>
          <a:xfrm>
            <a:off x="1648460" y="2600325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4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9" name="矩形 68"/>
          <p:cNvSpPr/>
          <p:nvPr>
            <p:custDataLst>
              <p:tags r:id="rId22"/>
            </p:custDataLst>
          </p:nvPr>
        </p:nvSpPr>
        <p:spPr>
          <a:xfrm>
            <a:off x="1648460" y="2924810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5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0" name="矩形 69"/>
          <p:cNvSpPr/>
          <p:nvPr>
            <p:custDataLst>
              <p:tags r:id="rId23"/>
            </p:custDataLst>
          </p:nvPr>
        </p:nvSpPr>
        <p:spPr>
          <a:xfrm>
            <a:off x="1648460" y="3249295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6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24"/>
            </p:custDataLst>
          </p:nvPr>
        </p:nvSpPr>
        <p:spPr>
          <a:xfrm>
            <a:off x="1648460" y="3573780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7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2" name="矩形 71"/>
          <p:cNvSpPr/>
          <p:nvPr>
            <p:custDataLst>
              <p:tags r:id="rId25"/>
            </p:custDataLst>
          </p:nvPr>
        </p:nvSpPr>
        <p:spPr>
          <a:xfrm>
            <a:off x="1648460" y="3898265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8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3" name="矩形 72"/>
          <p:cNvSpPr/>
          <p:nvPr>
            <p:custDataLst>
              <p:tags r:id="rId26"/>
            </p:custDataLst>
          </p:nvPr>
        </p:nvSpPr>
        <p:spPr>
          <a:xfrm>
            <a:off x="1648460" y="4222750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9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27"/>
            </p:custDataLst>
          </p:nvPr>
        </p:nvSpPr>
        <p:spPr>
          <a:xfrm>
            <a:off x="1648460" y="4547235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10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28"/>
            </p:custDataLst>
          </p:nvPr>
        </p:nvSpPr>
        <p:spPr>
          <a:xfrm>
            <a:off x="1648460" y="4871720"/>
            <a:ext cx="61976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6" name="矩形 75"/>
          <p:cNvSpPr/>
          <p:nvPr>
            <p:custDataLst>
              <p:tags r:id="rId29"/>
            </p:custDataLst>
          </p:nvPr>
        </p:nvSpPr>
        <p:spPr>
          <a:xfrm>
            <a:off x="1648460" y="5196205"/>
            <a:ext cx="619760" cy="32448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12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7" name="矩形 76"/>
          <p:cNvSpPr/>
          <p:nvPr>
            <p:custDataLst>
              <p:tags r:id="rId30"/>
            </p:custDataLst>
          </p:nvPr>
        </p:nvSpPr>
        <p:spPr>
          <a:xfrm>
            <a:off x="1648460" y="5520690"/>
            <a:ext cx="619760" cy="32448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13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8" name="矩形 77"/>
          <p:cNvSpPr/>
          <p:nvPr>
            <p:custDataLst>
              <p:tags r:id="rId31"/>
            </p:custDataLst>
          </p:nvPr>
        </p:nvSpPr>
        <p:spPr>
          <a:xfrm>
            <a:off x="1648460" y="5845175"/>
            <a:ext cx="619760" cy="324485"/>
          </a:xfrm>
          <a:prstGeom prst="rect">
            <a:avLst/>
          </a:prstGeom>
          <a:solidFill>
            <a:srgbClr val="C00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14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2" name="矩形 81"/>
          <p:cNvSpPr/>
          <p:nvPr>
            <p:custDataLst>
              <p:tags r:id="rId32"/>
            </p:custDataLst>
          </p:nvPr>
        </p:nvSpPr>
        <p:spPr>
          <a:xfrm>
            <a:off x="5995670" y="1302385"/>
            <a:ext cx="1785620" cy="32448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-11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3" name="矩形 82"/>
          <p:cNvSpPr/>
          <p:nvPr>
            <p:custDataLst>
              <p:tags r:id="rId33"/>
            </p:custDataLst>
          </p:nvPr>
        </p:nvSpPr>
        <p:spPr>
          <a:xfrm>
            <a:off x="5995670" y="1626870"/>
            <a:ext cx="1785620" cy="64833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12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-1035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4" name="矩形 83"/>
          <p:cNvSpPr/>
          <p:nvPr>
            <p:custDataLst>
              <p:tags r:id="rId34"/>
            </p:custDataLst>
          </p:nvPr>
        </p:nvSpPr>
        <p:spPr>
          <a:xfrm>
            <a:off x="5995670" y="2275205"/>
            <a:ext cx="1785620" cy="129794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1036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-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1049611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5" name="矩形 84"/>
          <p:cNvSpPr/>
          <p:nvPr>
            <p:custDataLst>
              <p:tags r:id="rId35"/>
            </p:custDataLst>
          </p:nvPr>
        </p:nvSpPr>
        <p:spPr>
          <a:xfrm>
            <a:off x="5995670" y="3573145"/>
            <a:ext cx="1785620" cy="2595880"/>
          </a:xfrm>
          <a:prstGeom prst="rect">
            <a:avLst/>
          </a:prstGeom>
          <a:solidFill>
            <a:srgbClr val="C00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1049612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-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algn="ctr"/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algn="ctr"/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algn="ctr"/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1074791436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6" name="右大括号 85"/>
          <p:cNvSpPr/>
          <p:nvPr/>
        </p:nvSpPr>
        <p:spPr>
          <a:xfrm>
            <a:off x="4128770" y="1301750"/>
            <a:ext cx="429260" cy="3894455"/>
          </a:xfrm>
          <a:prstGeom prst="rightBrace">
            <a:avLst>
              <a:gd name="adj1" fmla="val 30030"/>
              <a:gd name="adj2" fmla="val 50000"/>
            </a:avLst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9" name="肘形连接符 88"/>
          <p:cNvCxnSpPr/>
          <p:nvPr>
            <p:custDataLst>
              <p:tags r:id="rId36"/>
            </p:custDataLst>
          </p:nvPr>
        </p:nvCxnSpPr>
        <p:spPr>
          <a:xfrm rot="10800000" flipH="1">
            <a:off x="4762500" y="1464945"/>
            <a:ext cx="1232535" cy="1784350"/>
          </a:xfrm>
          <a:prstGeom prst="bentConnector5">
            <a:avLst>
              <a:gd name="adj1" fmla="val 3194"/>
              <a:gd name="adj2" fmla="val 99928"/>
              <a:gd name="adj3" fmla="val 50026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61" idx="3"/>
            <a:endCxn id="83" idx="1"/>
          </p:cNvCxnSpPr>
          <p:nvPr>
            <p:custDataLst>
              <p:tags r:id="rId37"/>
            </p:custDataLst>
          </p:nvPr>
        </p:nvCxnSpPr>
        <p:spPr>
          <a:xfrm flipV="1">
            <a:off x="4053840" y="1951355"/>
            <a:ext cx="1941830" cy="3407410"/>
          </a:xfrm>
          <a:prstGeom prst="bentConnector3">
            <a:avLst>
              <a:gd name="adj1" fmla="val 54545"/>
            </a:avLst>
          </a:prstGeom>
          <a:ln w="6350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连接符 90"/>
          <p:cNvCxnSpPr>
            <a:stCxn id="62" idx="3"/>
            <a:endCxn id="84" idx="1"/>
          </p:cNvCxnSpPr>
          <p:nvPr>
            <p:custDataLst>
              <p:tags r:id="rId38"/>
            </p:custDataLst>
          </p:nvPr>
        </p:nvCxnSpPr>
        <p:spPr>
          <a:xfrm flipV="1">
            <a:off x="4053840" y="2924175"/>
            <a:ext cx="1941830" cy="2759075"/>
          </a:xfrm>
          <a:prstGeom prst="bentConnector3">
            <a:avLst>
              <a:gd name="adj1" fmla="val 74231"/>
            </a:avLst>
          </a:prstGeom>
          <a:ln w="635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连接符 91"/>
          <p:cNvCxnSpPr/>
          <p:nvPr>
            <p:custDataLst>
              <p:tags r:id="rId39"/>
            </p:custDataLst>
          </p:nvPr>
        </p:nvCxnSpPr>
        <p:spPr>
          <a:xfrm flipV="1">
            <a:off x="4053840" y="4871085"/>
            <a:ext cx="1941830" cy="1136650"/>
          </a:xfrm>
          <a:prstGeom prst="bentConnector3">
            <a:avLst>
              <a:gd name="adj1" fmla="val 85349"/>
            </a:avLst>
          </a:prstGeom>
          <a:ln w="635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0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 i_block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的内部结构（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EXT4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EXT4引入了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扩展记录树</a:t>
            </a:r>
            <a:r>
              <a:rPr lang="zh-CN" altLang="en-US" sz="2000">
                <a:sym typeface="+mn-ea"/>
              </a:rPr>
              <a:t>的概念，不再使用固定的索引。一个扩展记录的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长度最多可达1000块以上。每颗树都分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树头结点、中间结点和叶子结点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三种</a:t>
            </a:r>
            <a:r>
              <a:rPr lang="zh-CN" altLang="en-US" sz="2000">
                <a:sym typeface="+mn-ea"/>
              </a:rPr>
              <a:t>，叶子结点指向真正的扩展记录地址，中间结点则负责按照二分查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找法或多分查找法解析到叶子结点。每个结点本身的大小都是</a:t>
            </a:r>
            <a:r>
              <a:rPr lang="en-US" altLang="zh-CN" sz="2000">
                <a:sym typeface="+mn-ea"/>
              </a:rPr>
              <a:t>12</a:t>
            </a:r>
            <a:r>
              <a:rPr lang="zh-CN" altLang="en-US" sz="2000">
                <a:sym typeface="+mn-ea"/>
              </a:rPr>
              <a:t>字节。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相比于</a:t>
            </a:r>
            <a:r>
              <a:rPr lang="en-US" altLang="zh-CN" sz="2000">
                <a:sym typeface="+mn-ea"/>
              </a:rPr>
              <a:t>EXT2/EXT3</a:t>
            </a:r>
            <a:r>
              <a:rPr lang="zh-CN" altLang="en-US" sz="2000">
                <a:sym typeface="+mn-ea"/>
              </a:rPr>
              <a:t>，这样做有何优势？</a:t>
            </a:r>
            <a:endParaRPr lang="zh-CN" altLang="en-US" sz="2000"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845185" y="3970020"/>
            <a:ext cx="1785620" cy="569595"/>
          </a:xfrm>
          <a:prstGeom prst="rect">
            <a:avLst/>
          </a:prstGeom>
          <a:solidFill>
            <a:srgbClr val="C00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根结点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0-3741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9" name="矩形 78"/>
          <p:cNvSpPr/>
          <p:nvPr>
            <p:custDataLst>
              <p:tags r:id="rId3"/>
            </p:custDataLst>
          </p:nvPr>
        </p:nvSpPr>
        <p:spPr>
          <a:xfrm>
            <a:off x="3503930" y="3047365"/>
            <a:ext cx="1785620" cy="56959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中间结点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0-1999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0" name="矩形 79"/>
          <p:cNvSpPr/>
          <p:nvPr>
            <p:custDataLst>
              <p:tags r:id="rId4"/>
            </p:custDataLst>
          </p:nvPr>
        </p:nvSpPr>
        <p:spPr>
          <a:xfrm>
            <a:off x="3503930" y="5048885"/>
            <a:ext cx="1785620" cy="56959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中间结点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2000-3741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1" name="矩形 80"/>
          <p:cNvSpPr/>
          <p:nvPr>
            <p:custDataLst>
              <p:tags r:id="rId5"/>
            </p:custDataLst>
          </p:nvPr>
        </p:nvSpPr>
        <p:spPr>
          <a:xfrm>
            <a:off x="6435725" y="2477770"/>
            <a:ext cx="1785620" cy="56959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叶子结点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0-999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7" name="矩形 86"/>
          <p:cNvSpPr/>
          <p:nvPr>
            <p:custDataLst>
              <p:tags r:id="rId6"/>
            </p:custDataLst>
          </p:nvPr>
        </p:nvSpPr>
        <p:spPr>
          <a:xfrm>
            <a:off x="6435725" y="3616960"/>
            <a:ext cx="1785620" cy="56959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叶子结点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1000-1999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6435725" y="4479290"/>
            <a:ext cx="1785620" cy="56959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叶子结点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2000-2999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3" name="矩形 92"/>
          <p:cNvSpPr/>
          <p:nvPr>
            <p:custDataLst>
              <p:tags r:id="rId8"/>
            </p:custDataLst>
          </p:nvPr>
        </p:nvSpPr>
        <p:spPr>
          <a:xfrm>
            <a:off x="6435725" y="5618480"/>
            <a:ext cx="1785620" cy="569595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叶子结点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3000-3741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94" name="直接箭头连接符 93"/>
          <p:cNvCxnSpPr>
            <a:stCxn id="4" idx="3"/>
            <a:endCxn id="79" idx="1"/>
          </p:cNvCxnSpPr>
          <p:nvPr>
            <p:custDataLst>
              <p:tags r:id="rId9"/>
            </p:custDataLst>
          </p:nvPr>
        </p:nvCxnSpPr>
        <p:spPr>
          <a:xfrm flipV="1">
            <a:off x="2630805" y="3332480"/>
            <a:ext cx="873125" cy="922655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" idx="3"/>
            <a:endCxn id="80" idx="1"/>
          </p:cNvCxnSpPr>
          <p:nvPr>
            <p:custDataLst>
              <p:tags r:id="rId10"/>
            </p:custDataLst>
          </p:nvPr>
        </p:nvCxnSpPr>
        <p:spPr>
          <a:xfrm>
            <a:off x="2630805" y="4255135"/>
            <a:ext cx="873125" cy="1078865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9" idx="3"/>
            <a:endCxn id="81" idx="1"/>
          </p:cNvCxnSpPr>
          <p:nvPr>
            <p:custDataLst>
              <p:tags r:id="rId11"/>
            </p:custDataLst>
          </p:nvPr>
        </p:nvCxnSpPr>
        <p:spPr>
          <a:xfrm flipV="1">
            <a:off x="5289550" y="2762885"/>
            <a:ext cx="1146175" cy="569595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9" idx="3"/>
            <a:endCxn id="87" idx="1"/>
          </p:cNvCxnSpPr>
          <p:nvPr>
            <p:custDataLst>
              <p:tags r:id="rId12"/>
            </p:custDataLst>
          </p:nvPr>
        </p:nvCxnSpPr>
        <p:spPr>
          <a:xfrm>
            <a:off x="5289550" y="3332480"/>
            <a:ext cx="1146175" cy="569595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0" idx="3"/>
            <a:endCxn id="88" idx="1"/>
          </p:cNvCxnSpPr>
          <p:nvPr>
            <p:custDataLst>
              <p:tags r:id="rId13"/>
            </p:custDataLst>
          </p:nvPr>
        </p:nvCxnSpPr>
        <p:spPr>
          <a:xfrm flipV="1">
            <a:off x="5289550" y="4764405"/>
            <a:ext cx="1146175" cy="569595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80" idx="3"/>
            <a:endCxn id="93" idx="1"/>
          </p:cNvCxnSpPr>
          <p:nvPr>
            <p:custDataLst>
              <p:tags r:id="rId14"/>
            </p:custDataLst>
          </p:nvPr>
        </p:nvCxnSpPr>
        <p:spPr>
          <a:xfrm>
            <a:off x="5289550" y="5334000"/>
            <a:ext cx="1146175" cy="569595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根结点的关键域（struct ext4_extent_header）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中间结点的关键域（struct ext4_extent_idx）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叶子结点的关键域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（1）为什么这些struct都选择12字节？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（2</a:t>
            </a:r>
            <a:r>
              <a:rPr lang="zh-CN" altLang="en-US" sz="2000">
                <a:sym typeface="+mn-ea"/>
              </a:rPr>
              <a:t>）为什么头结点和中间结点处不储存它们覆盖的块长度？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20675" y="1181100"/>
          <a:ext cx="9228455" cy="569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257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eh_magic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魔法数字，必须填写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0xF30A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eh_entries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头之后的有效中间结点数（最多多少？）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sz="16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eh_depth</a:t>
                      </a:r>
                      <a:endParaRPr sz="16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当前节点深度；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表示下一级就指向数据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320675" y="3101975"/>
          <a:ext cx="9228455" cy="569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257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ei_block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该结点及其子结点覆盖的块起始地址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ei_leaf_lo/hi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下一级节点的块起始地址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320675" y="4531360"/>
          <a:ext cx="922845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ee_block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该结点覆盖的块起始地址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ee_len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该结点覆盖的块长度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ee_start_lo/hi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数据块起始地址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目录文件的内容（经典实现；struct ext4_dir_entry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_2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的目录文件中，目录项线性排布，每个目录项的内容都如下所示：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文件类型（file_type）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）文件类型在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里面不是有吗？在这里重复一遍有什么用呢？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）这种目录的搜索性能怎么样？如何改进？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320675" y="1480185"/>
          <a:ext cx="9228455" cy="201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该文件对应的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inode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号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rec_len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目录项的长度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name_len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文件名的长度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0x07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file_type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文件类型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255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name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文件名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320675" y="3991610"/>
          <a:ext cx="9228455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75740"/>
                <a:gridCol w="3154045"/>
                <a:gridCol w="1823085"/>
                <a:gridCol w="277558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未知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0x4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块设备文件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常规文件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0x5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有名管道文件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目录文件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0x6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套接字文件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字符设备文件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0x7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符号链接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目录文件的内容（哈希实现；自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EXT3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以来）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根据文件名称得到哈希值，然后再查找哈希树得到具体的目录项。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哈希树头结点（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struct dx_root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哈希树中间结点（struct dx_node）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哈希树叶子结点（struct dx_entry）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20675" y="1827530"/>
          <a:ext cx="9228455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hash_version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哈希函数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indirect_levels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树深度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block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哈希值为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的文件块位置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entries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尽可能多的排好序的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dx_entries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320675" y="3931920"/>
          <a:ext cx="922845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count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哈希树当前子结点数目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0x0E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block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子结点中最低哈希值的文件块位置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entries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尽可能多的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排好序的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dx_entries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320675" y="5708650"/>
          <a:ext cx="9228455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hash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哈希值；和上一条目的哈希值组成区间</a:t>
                      </a:r>
                      <a:endParaRPr 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block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含有相应条目的文件块，或下级节点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目录文件的内容（哈希实现；自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EXT3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以来）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根据文件名称得到哈希值，然后再查找哈希树得到具体的目录项。</a:t>
            </a:r>
            <a:endParaRPr lang="zh-CN" altLang="en-US" sz="2000"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20675" y="1831340"/>
            <a:ext cx="9138285" cy="4260850"/>
            <a:chOff x="1477" y="3898"/>
            <a:chExt cx="12206" cy="4876"/>
          </a:xfrm>
        </p:grpSpPr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1477" y="3898"/>
              <a:ext cx="3155" cy="1288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根结点（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12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）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indirect_levels=1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block=36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1477" y="5186"/>
              <a:ext cx="3155" cy="89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hash=0x123843A7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block=15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1477" y="6083"/>
              <a:ext cx="3155" cy="89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hash=0x83614FAE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block=86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477" y="6980"/>
              <a:ext cx="3155" cy="89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hash=0xA36FD9E1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block=61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1477" y="7877"/>
              <a:ext cx="3155" cy="89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hash=0xEA80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F81B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block=9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5965" y="3898"/>
              <a:ext cx="3155" cy="1288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中间结点（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86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）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block=180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8"/>
              </p:custDataLst>
            </p:nvPr>
          </p:nvSpPr>
          <p:spPr>
            <a:xfrm>
              <a:off x="5965" y="5186"/>
              <a:ext cx="3155" cy="8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hash=0x8A905EF3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block=23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9"/>
              </p:custDataLst>
            </p:nvPr>
          </p:nvSpPr>
          <p:spPr>
            <a:xfrm>
              <a:off x="5965" y="6083"/>
              <a:ext cx="3155" cy="8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9CA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05EF3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block=92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0"/>
              </p:custDataLst>
            </p:nvPr>
          </p:nvSpPr>
          <p:spPr>
            <a:xfrm>
              <a:off x="5965" y="6980"/>
              <a:ext cx="3155" cy="8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hash=0xA0612E18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block=16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11"/>
              </p:custDataLst>
            </p:nvPr>
          </p:nvSpPr>
          <p:spPr>
            <a:xfrm>
              <a:off x="5965" y="7877"/>
              <a:ext cx="3155" cy="8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hash=0xA297BF2A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block=198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12"/>
              </p:custDataLst>
            </p:nvPr>
          </p:nvSpPr>
          <p:spPr>
            <a:xfrm>
              <a:off x="10527" y="3898"/>
              <a:ext cx="3156" cy="4876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dentry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结点（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16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）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  <a:p>
              <a:pPr algn="ctr"/>
              <a:endParaRPr lang="zh-CN" altLang="en-US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in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ode=12519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name=book.txt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(hash=0xA0612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E18)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cxnSp>
          <p:nvCxnSpPr>
            <p:cNvPr id="72" name="直接箭头连接符 71"/>
            <p:cNvCxnSpPr/>
            <p:nvPr>
              <p:custDataLst>
                <p:tags r:id="rId13"/>
              </p:custDataLst>
            </p:nvPr>
          </p:nvCxnSpPr>
          <p:spPr>
            <a:xfrm flipV="1">
              <a:off x="4632" y="3900"/>
              <a:ext cx="1375" cy="2183"/>
            </a:xfrm>
            <a:prstGeom prst="straightConnector1">
              <a:avLst/>
            </a:prstGeom>
            <a:ln w="50800" cmpd="sng"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>
              <p:custDataLst>
                <p:tags r:id="rId14"/>
              </p:custDataLst>
            </p:nvPr>
          </p:nvCxnSpPr>
          <p:spPr>
            <a:xfrm>
              <a:off x="4632" y="7033"/>
              <a:ext cx="1359" cy="1737"/>
            </a:xfrm>
            <a:prstGeom prst="straightConnector1">
              <a:avLst/>
            </a:prstGeom>
            <a:ln w="50800" cmpd="sng">
              <a:solidFill>
                <a:srgbClr val="C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>
              <p:custDataLst>
                <p:tags r:id="rId15"/>
              </p:custDataLst>
            </p:nvPr>
          </p:nvCxnSpPr>
          <p:spPr>
            <a:xfrm flipV="1">
              <a:off x="9148" y="7442"/>
              <a:ext cx="1385" cy="7"/>
            </a:xfrm>
            <a:prstGeom prst="straightConnector1">
              <a:avLst/>
            </a:prstGeom>
            <a:ln w="53975" cmpd="sng">
              <a:solidFill>
                <a:schemeClr val="accent2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6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系统文件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总览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系统中的文件</a:t>
            </a:r>
            <a:r>
              <a:rPr lang="zh-CN" altLang="en-US" sz="2000" b="1">
                <a:solidFill>
                  <a:srgbClr val="9C0B15"/>
                </a:solidFill>
              </a:rPr>
              <a:t>总览：按性质划分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2000">
                <a:sym typeface="+mn-ea"/>
              </a:rPr>
              <a:t>按照操作系统中的文件的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性质</a:t>
            </a:r>
            <a:r>
              <a:rPr lang="zh-CN" altLang="en-US" sz="2000">
                <a:sym typeface="+mn-ea"/>
              </a:rPr>
              <a:t>，大致可以将它们分为如下三类。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索引文件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>
                <a:sym typeface="+mn-ea"/>
              </a:rPr>
              <a:t>存放关于其它文件信息的文件。目录文件、内容索引文件和软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>
                <a:sym typeface="+mn-ea"/>
              </a:rPr>
              <a:t>链接都可以看做是索引文件的一种。</a:t>
            </a: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设备文件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/>
              <a:t>实际上不是一个文件，但被抽象成一个文件的设备或系统运行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状态信息</a:t>
            </a:r>
            <a:r>
              <a:rPr lang="zh-CN" altLang="en-US" sz="2000"/>
              <a:t>。部分设备文件还可以用来做跨进程通信（</a:t>
            </a:r>
            <a:r>
              <a:rPr lang="en-US" altLang="zh-CN" sz="2000"/>
              <a:t>IPC</a:t>
            </a:r>
            <a:r>
              <a:rPr lang="zh-CN" altLang="en-US" sz="2000"/>
              <a:t>）。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普通文件</a:t>
            </a:r>
            <a:r>
              <a:rPr lang="en-US" altLang="zh-CN" sz="2000"/>
              <a:t>	</a:t>
            </a:r>
            <a:r>
              <a:rPr lang="zh-CN" altLang="en-US" sz="2000"/>
              <a:t>存储用户信息的文件。这些才是一般用户所说的“真实</a:t>
            </a:r>
            <a:r>
              <a:rPr lang="zh-CN" altLang="en-US" sz="2000"/>
              <a:t>”文件。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	</a:t>
            </a:r>
            <a:r>
              <a:rPr lang="en-US" altLang="zh-CN" sz="2000"/>
              <a:t>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）引入设备文件有什么好处？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）硬链接属于索引文件吗？</a:t>
            </a:r>
            <a:endParaRPr lang="zh-CN" altLang="en-US" sz="2000"/>
          </a:p>
        </p:txBody>
      </p:sp>
      <p:sp>
        <p:nvSpPr>
          <p:cNvPr id="4" name="圆角矩形 3"/>
          <p:cNvSpPr/>
          <p:nvPr/>
        </p:nvSpPr>
        <p:spPr>
          <a:xfrm>
            <a:off x="2981960" y="2287270"/>
            <a:ext cx="3823335" cy="3683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普通文件</a:t>
            </a:r>
            <a:endParaRPr lang="zh-CN" altLang="en-US" b="1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2981960" y="1320165"/>
            <a:ext cx="3823335" cy="36830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索引文件</a:t>
            </a:r>
            <a:endParaRPr lang="zh-CN" altLang="en-US" b="1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981960" y="1815465"/>
            <a:ext cx="3823335" cy="3683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设备文件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抗损性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文件系统通过日志来防御</a:t>
            </a:r>
            <a:r>
              <a:rPr lang="zh-CN" altLang="en-US" sz="2000">
                <a:sym typeface="+mn-ea"/>
              </a:rPr>
              <a:t>意外掉电。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日志	Journal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文件系统在进行操作时，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（1）将操作写入日志，再（2）按照日志条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目去操作文件系统，并（3）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在完成这些操作后消除掉日志条目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。</a:t>
            </a:r>
            <a:r>
              <a:rPr lang="zh-CN" altLang="en-US" sz="2000">
                <a:sym typeface="+mn-ea"/>
              </a:rPr>
              <a:t>这样，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一旦掉电发生，就可以通过查询日志来了解哪些操作没有完成。这样，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每一个操作就都是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原子化的事务（Transaction）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日志文件系统	Journaling File System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带有日志恢复功能的文件系统。现代文件系统普遍都是</a:t>
            </a:r>
            <a:r>
              <a:rPr lang="zh-CN" altLang="en-US" sz="2000">
                <a:sym typeface="+mn-ea"/>
              </a:rPr>
              <a:t>日志文件系统。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日志文件系统中，日志与文件系统</a:t>
            </a:r>
            <a:r>
              <a:rPr lang="zh-CN" altLang="en-US" sz="2000">
                <a:sym typeface="+mn-ea"/>
              </a:rPr>
              <a:t>掉电时</a:t>
            </a:r>
            <a:r>
              <a:rPr lang="zh-CN" altLang="en-US" sz="2000">
                <a:sym typeface="+mn-ea"/>
              </a:rPr>
              <a:t>的状态</a:t>
            </a:r>
            <a:r>
              <a:rPr lang="zh-CN" altLang="en-US" sz="2000">
                <a:sym typeface="+mn-ea"/>
              </a:rPr>
              <a:t>关系可能有</a:t>
            </a:r>
            <a:r>
              <a:rPr lang="zh-CN" altLang="en-US" sz="2000">
                <a:sym typeface="+mn-ea"/>
              </a:rPr>
              <a:t>哪些？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情况一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日志条目写入</a:t>
            </a:r>
            <a:r>
              <a:rPr lang="zh-CN" altLang="en-US" sz="2000">
                <a:sym typeface="+mn-ea"/>
              </a:rPr>
              <a:t>未完成。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情况二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日志条目写入完成，但操作</a:t>
            </a:r>
            <a:r>
              <a:rPr lang="zh-CN" altLang="en-US" sz="2000">
                <a:sym typeface="+mn-ea"/>
              </a:rPr>
              <a:t>未执行</a:t>
            </a:r>
            <a:r>
              <a:rPr lang="zh-CN" altLang="en-US" sz="2000">
                <a:sym typeface="+mn-ea"/>
              </a:rPr>
              <a:t>完毕。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情况三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操作已经执行完毕，但日志条目未被</a:t>
            </a:r>
            <a:r>
              <a:rPr lang="zh-CN" altLang="en-US" sz="2000">
                <a:sym typeface="+mn-ea"/>
              </a:rPr>
              <a:t>消除。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情况二与情况三怎么区分？怎么知道操作是否</a:t>
            </a:r>
            <a:r>
              <a:rPr lang="zh-CN" altLang="en-US" sz="2000">
                <a:sym typeface="+mn-ea"/>
              </a:rPr>
              <a:t>完成？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情况一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日志条目写入</a:t>
            </a:r>
            <a:r>
              <a:rPr lang="zh-CN" altLang="en-US" sz="2000">
                <a:sym typeface="+mn-ea"/>
              </a:rPr>
              <a:t>未完成。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解决方案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下次上电时直接删掉不完整的日志条目，相当于最后的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操作从未发生。（装作无事发</a:t>
            </a:r>
            <a:r>
              <a:rPr lang="zh-CN" altLang="en-US" sz="2000">
                <a:sym typeface="+mn-ea"/>
              </a:rPr>
              <a:t>生；本次</a:t>
            </a:r>
            <a:r>
              <a:rPr lang="zh-CN" altLang="en-US" sz="2000">
                <a:sym typeface="+mn-ea"/>
              </a:rPr>
              <a:t>操作丢失）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情况二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日志条目写入完成，但操作</a:t>
            </a:r>
            <a:r>
              <a:rPr lang="zh-CN" altLang="en-US" sz="2000">
                <a:sym typeface="+mn-ea"/>
              </a:rPr>
              <a:t>未执行</a:t>
            </a:r>
            <a:r>
              <a:rPr lang="zh-CN" altLang="en-US" sz="2000">
                <a:sym typeface="+mn-ea"/>
              </a:rPr>
              <a:t>完毕。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解决方案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下次上电时根据日志条目继续执行操作，执行完毕后消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除掉</a:t>
            </a:r>
            <a:r>
              <a:rPr lang="zh-CN" altLang="en-US" sz="2000">
                <a:sym typeface="+mn-ea"/>
              </a:rPr>
              <a:t>日志条目。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情况三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操作已经执行完毕，但日志条目未被</a:t>
            </a:r>
            <a:r>
              <a:rPr lang="zh-CN" altLang="en-US" sz="2000">
                <a:sym typeface="+mn-ea"/>
              </a:rPr>
              <a:t>消除。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解决方案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下次上电时检查日志条目描述的操作是否完成，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若完成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则不再重复操作，若未完成则继续操作直到完成，完成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后消除掉日志条目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幂等性（Idempotenc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e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对某对象执行任意多次相同操作得到的结果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不变。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日志文件系统的完整日志条目即具备幂等性，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反复上电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执行同一个日志条目得到的文件系统状态是一样的。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硬盘：</a:t>
            </a:r>
            <a:r>
              <a:rPr lang="en-US" altLang="zh-CN" sz="2000" b="1">
                <a:solidFill>
                  <a:srgbClr val="9C0B15"/>
                </a:solidFill>
              </a:rPr>
              <a:t>EXT4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日志文件</a:t>
            </a:r>
            <a:r>
              <a:rPr lang="en-US" altLang="zh-CN" sz="2000">
                <a:sym typeface="+mn-ea"/>
              </a:rPr>
              <a:t>	EXT4</a:t>
            </a:r>
            <a:r>
              <a:rPr lang="zh-CN" altLang="en-US" sz="2000">
                <a:sym typeface="+mn-ea"/>
              </a:rPr>
              <a:t>的日志也是以文件格式存储的，称为日志文件。它的</a:t>
            </a:r>
            <a:r>
              <a:rPr lang="en-US" altLang="zh-CN" sz="2000">
                <a:sym typeface="+mn-ea"/>
              </a:rPr>
              <a:t>inode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编号传统上是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号，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一般放置在靠近分区中间位置的某个块组内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的连续存储空间上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在一般情况下，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的日志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只存储文件系统管理结构操作</a:t>
            </a:r>
            <a:r>
              <a:rPr lang="zh-CN" altLang="en-US" sz="2000">
                <a:sym typeface="+mn-ea"/>
              </a:rPr>
              <a:t>，并不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储存实际数据，因此在掉电时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只能保证文件系统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结构的完整性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正在操作的文件数据的完整性则</a:t>
            </a:r>
            <a:r>
              <a:rPr lang="zh-CN" altLang="en-US" sz="2000">
                <a:sym typeface="+mn-ea"/>
              </a:rPr>
              <a:t>无法保证。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除了将日志文件创建在文件系统所在的同一个逻辑设备上，</a:t>
            </a:r>
            <a:r>
              <a:rPr lang="en-US" altLang="zh-CN" sz="2000">
                <a:sym typeface="+mn-ea"/>
              </a:rPr>
              <a:t>EXT4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也允许在创建文件系统时为日志文件指定专用的</a:t>
            </a:r>
            <a:r>
              <a:rPr lang="zh-CN" altLang="en-US" sz="2000">
                <a:sym typeface="+mn-ea"/>
              </a:rPr>
              <a:t>存储设备。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）为何要将日志文件放在连续</a:t>
            </a:r>
            <a:r>
              <a:rPr lang="zh-CN" altLang="en-US" sz="2000">
                <a:sym typeface="+mn-ea"/>
              </a:rPr>
              <a:t>存储空间上？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）为何这个连续存储空间要靠近分区的中间</a:t>
            </a:r>
            <a:r>
              <a:rPr lang="zh-CN" altLang="en-US" sz="2000">
                <a:sym typeface="+mn-ea"/>
              </a:rPr>
              <a:t>位置？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）为何日志不能连</a:t>
            </a:r>
            <a:r>
              <a:rPr lang="zh-CN" altLang="en-US" sz="2000">
                <a:sym typeface="+mn-ea"/>
              </a:rPr>
              <a:t>实际数据一起存储？</a:t>
            </a:r>
            <a:r>
              <a:rPr lang="zh-CN" altLang="en-US" sz="2000">
                <a:sym typeface="+mn-ea"/>
              </a:rPr>
              <a:t>这里有什么考虑？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）将日志创建在其它存储设备上有什么好处？对这种设备的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性能和</a:t>
            </a:r>
            <a:r>
              <a:rPr lang="zh-CN" altLang="en-US" sz="2000">
                <a:sym typeface="+mn-ea"/>
              </a:rPr>
              <a:t>可靠性有什么</a:t>
            </a:r>
            <a:r>
              <a:rPr lang="zh-CN" altLang="en-US" sz="2000">
                <a:sym typeface="+mn-ea"/>
              </a:rPr>
              <a:t>要求？</a:t>
            </a:r>
            <a:endParaRPr lang="zh-CN" altLang="en-US" sz="2000"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316990" y="412115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... ...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795905" y="412115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操作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事务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274820" y="412115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操作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事务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753735" y="412115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操作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事务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7232650" y="412115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操作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事务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2" name="图片 101" descr="red-40144_960_7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93950" y="4456430"/>
            <a:ext cx="433705" cy="447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red-40144_960_7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72865" y="4456430"/>
            <a:ext cx="433705" cy="447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red-40144_960_7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51780" y="4456430"/>
            <a:ext cx="433705" cy="4470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 descr="BadBlockManagement-EN"/>
          <p:cNvPicPr>
            <a:picLocks noChangeAspect="1"/>
          </p:cNvPicPr>
          <p:nvPr/>
        </p:nvPicPr>
        <p:blipFill>
          <a:blip r:embed="rId2"/>
          <a:srcRect l="4640" t="8433" r="48526" b="6033"/>
          <a:stretch>
            <a:fillRect/>
          </a:stretch>
        </p:blipFill>
        <p:spPr>
          <a:xfrm>
            <a:off x="270510" y="3152775"/>
            <a:ext cx="3960495" cy="2893695"/>
          </a:xfrm>
          <a:prstGeom prst="rect">
            <a:avLst/>
          </a:prstGeom>
        </p:spPr>
      </p:pic>
      <p:sp>
        <p:nvSpPr>
          <p:cNvPr id="103" name="圆角矩形 102"/>
          <p:cNvSpPr/>
          <p:nvPr>
            <p:custDataLst>
              <p:tags r:id="rId3"/>
            </p:custDataLst>
          </p:nvPr>
        </p:nvSpPr>
        <p:spPr>
          <a:xfrm>
            <a:off x="2366010" y="6096000"/>
            <a:ext cx="136017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文件</a:t>
            </a:r>
            <a:r>
              <a:rPr lang="zh-CN" altLang="en-US">
                <a:sym typeface="+mn-ea"/>
              </a:rPr>
              <a:t>块</a:t>
            </a:r>
            <a:endParaRPr lang="zh-CN" altLang="en-US"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6701155" y="6096000"/>
            <a:ext cx="136017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物理块</a:t>
            </a:r>
            <a:endParaRPr lang="zh-CN" altLang="en-US">
              <a:sym typeface="+mn-ea"/>
            </a:endParaRPr>
          </a:p>
        </p:txBody>
      </p:sp>
      <p:cxnSp>
        <p:nvCxnSpPr>
          <p:cNvPr id="192" name="直接箭头连接符 191"/>
          <p:cNvCxnSpPr>
            <a:stCxn id="103" idx="3"/>
            <a:endCxn id="25" idx="1"/>
          </p:cNvCxnSpPr>
          <p:nvPr>
            <p:custDataLst>
              <p:tags r:id="rId5"/>
            </p:custDataLst>
          </p:nvPr>
        </p:nvCxnSpPr>
        <p:spPr>
          <a:xfrm>
            <a:off x="3726081" y="6339678"/>
            <a:ext cx="80772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6"/>
            </p:custDataLst>
          </p:nvPr>
        </p:nvSpPr>
        <p:spPr>
          <a:xfrm>
            <a:off x="4533900" y="6096000"/>
            <a:ext cx="136017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设备块</a:t>
            </a:r>
            <a:endParaRPr lang="zh-CN" altLang="en-US">
              <a:sym typeface="+mn-ea"/>
            </a:endParaRPr>
          </a:p>
        </p:txBody>
      </p:sp>
      <p:cxnSp>
        <p:nvCxnSpPr>
          <p:cNvPr id="26" name="直接箭头连接符 25"/>
          <p:cNvCxnSpPr/>
          <p:nvPr>
            <p:custDataLst>
              <p:tags r:id="rId7"/>
            </p:custDataLst>
          </p:nvPr>
        </p:nvCxnSpPr>
        <p:spPr>
          <a:xfrm>
            <a:off x="5893971" y="6339678"/>
            <a:ext cx="80772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800px-Wafer_die's_yield_model_(10-20-40mm)_-_Version_2_-_E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60" y="609600"/>
            <a:ext cx="7620000" cy="2543175"/>
          </a:xfrm>
          <a:prstGeom prst="rect">
            <a:avLst/>
          </a:prstGeom>
        </p:spPr>
      </p:pic>
      <p:pic>
        <p:nvPicPr>
          <p:cNvPr id="5" name="图片 4" descr="NAND-Cell-Cut-Away-31e620fa(1)"/>
          <p:cNvPicPr>
            <a:picLocks noChangeAspect="1"/>
          </p:cNvPicPr>
          <p:nvPr/>
        </p:nvPicPr>
        <p:blipFill>
          <a:blip r:embed="rId9"/>
          <a:srcRect l="7717" t="18734" r="9750" b="12362"/>
          <a:stretch>
            <a:fillRect/>
          </a:stretch>
        </p:blipFill>
        <p:spPr>
          <a:xfrm>
            <a:off x="5810885" y="3152775"/>
            <a:ext cx="3810000" cy="2893060"/>
          </a:xfrm>
          <a:prstGeom prst="rect">
            <a:avLst/>
          </a:prstGeom>
        </p:spPr>
      </p:pic>
      <p:pic>
        <p:nvPicPr>
          <p:cNvPr id="6" name="图片 5" descr="BadBlockManagement-EN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"/>
          <a:srcRect l="56032" t="18137" r="4087" b="12734"/>
          <a:stretch>
            <a:fillRect/>
          </a:stretch>
        </p:blipFill>
        <p:spPr>
          <a:xfrm>
            <a:off x="4231005" y="3152775"/>
            <a:ext cx="2317115" cy="16071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嵌入式系统	Embedded System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/>
            <a:r>
              <a:rPr lang="zh-CN" altLang="en-US" sz="2000">
                <a:sym typeface="+mn-ea"/>
              </a:rPr>
              <a:t>对功耗、价格、体积都非常敏感的系统，通常只有一个核心</a:t>
            </a:r>
            <a:r>
              <a:rPr lang="zh-CN" altLang="en-US" sz="2000">
                <a:sym typeface="+mn-ea"/>
              </a:rPr>
              <a:t>处理器。</a:t>
            </a:r>
            <a:endParaRPr lang="zh-CN" altLang="en-US" sz="2000">
              <a:sym typeface="+mn-ea"/>
            </a:endParaRPr>
          </a:p>
        </p:txBody>
      </p:sp>
      <p:sp>
        <p:nvSpPr>
          <p:cNvPr id="103" name="圆角矩形 102"/>
          <p:cNvSpPr/>
          <p:nvPr>
            <p:custDataLst>
              <p:tags r:id="rId2"/>
            </p:custDataLst>
          </p:nvPr>
        </p:nvSpPr>
        <p:spPr>
          <a:xfrm>
            <a:off x="2366010" y="6096000"/>
            <a:ext cx="136017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文件</a:t>
            </a:r>
            <a:r>
              <a:rPr lang="zh-CN" altLang="en-US">
                <a:sym typeface="+mn-ea"/>
              </a:rPr>
              <a:t>块</a:t>
            </a:r>
            <a:endParaRPr lang="zh-CN" altLang="en-US"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6701155" y="6096000"/>
            <a:ext cx="136017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物理块</a:t>
            </a:r>
            <a:endParaRPr lang="zh-CN" altLang="en-US">
              <a:sym typeface="+mn-ea"/>
            </a:endParaRPr>
          </a:p>
        </p:txBody>
      </p:sp>
      <p:cxnSp>
        <p:nvCxnSpPr>
          <p:cNvPr id="192" name="直接箭头连接符 191"/>
          <p:cNvCxnSpPr>
            <a:stCxn id="103" idx="3"/>
            <a:endCxn id="25" idx="1"/>
          </p:cNvCxnSpPr>
          <p:nvPr>
            <p:custDataLst>
              <p:tags r:id="rId4"/>
            </p:custDataLst>
          </p:nvPr>
        </p:nvCxnSpPr>
        <p:spPr>
          <a:xfrm>
            <a:off x="3726081" y="6339678"/>
            <a:ext cx="80772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5"/>
            </p:custDataLst>
          </p:nvPr>
        </p:nvSpPr>
        <p:spPr>
          <a:xfrm>
            <a:off x="4533900" y="6096000"/>
            <a:ext cx="136017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设备块</a:t>
            </a:r>
            <a:endParaRPr lang="zh-CN" altLang="en-US">
              <a:sym typeface="+mn-ea"/>
            </a:endParaRPr>
          </a:p>
        </p:txBody>
      </p:sp>
      <p:cxnSp>
        <p:nvCxnSpPr>
          <p:cNvPr id="26" name="直接箭头连接符 25"/>
          <p:cNvCxnSpPr/>
          <p:nvPr>
            <p:custDataLst>
              <p:tags r:id="rId6"/>
            </p:custDataLst>
          </p:nvPr>
        </p:nvCxnSpPr>
        <p:spPr>
          <a:xfrm>
            <a:off x="5893971" y="6339678"/>
            <a:ext cx="80772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red-40144_960_7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62830" y="5977255"/>
            <a:ext cx="702945" cy="7245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0" name="组合 59"/>
          <p:cNvGrpSpPr/>
          <p:nvPr/>
        </p:nvGrpSpPr>
        <p:grpSpPr>
          <a:xfrm>
            <a:off x="1038225" y="1345565"/>
            <a:ext cx="7711440" cy="4866640"/>
            <a:chOff x="327" y="349"/>
            <a:chExt cx="14672" cy="9259"/>
          </a:xfrm>
        </p:grpSpPr>
        <p:pic>
          <p:nvPicPr>
            <p:cNvPr id="5" name="图片 4" descr="MFG_SNE1BxxxxxxxxBA0SSA0(1)"/>
            <p:cNvPicPr>
              <a:picLocks noChangeAspect="1"/>
            </p:cNvPicPr>
            <p:nvPr/>
          </p:nvPicPr>
          <p:blipFill>
            <a:blip r:embed="rId9"/>
            <a:srcRect l="36240" r="35563"/>
            <a:stretch>
              <a:fillRect/>
            </a:stretch>
          </p:blipFill>
          <p:spPr>
            <a:xfrm>
              <a:off x="505" y="349"/>
              <a:ext cx="2706" cy="9259"/>
            </a:xfrm>
            <a:prstGeom prst="rect">
              <a:avLst/>
            </a:prstGeom>
          </p:spPr>
        </p:pic>
        <p:pic>
          <p:nvPicPr>
            <p:cNvPr id="6" name="图片 5" descr="5a6dc7f8803f1"/>
            <p:cNvPicPr>
              <a:picLocks noChangeAspect="1"/>
            </p:cNvPicPr>
            <p:nvPr/>
          </p:nvPicPr>
          <p:blipFill>
            <a:blip r:embed="rId10"/>
            <a:srcRect t="11417" b="14337"/>
            <a:stretch>
              <a:fillRect/>
            </a:stretch>
          </p:blipFill>
          <p:spPr>
            <a:xfrm>
              <a:off x="5190" y="826"/>
              <a:ext cx="6987" cy="5188"/>
            </a:xfrm>
            <a:prstGeom prst="rect">
              <a:avLst/>
            </a:prstGeom>
          </p:spPr>
        </p:pic>
        <p:pic>
          <p:nvPicPr>
            <p:cNvPr id="101" name="图片 100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8249" y="3518"/>
              <a:ext cx="6750" cy="58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右箭头 7"/>
            <p:cNvSpPr/>
            <p:nvPr/>
          </p:nvSpPr>
          <p:spPr>
            <a:xfrm>
              <a:off x="3449" y="5017"/>
              <a:ext cx="1542" cy="765"/>
            </a:xfrm>
            <a:prstGeom prst="rightArrow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>
              <p:custDataLst>
                <p:tags r:id="rId12"/>
              </p:custDataLst>
            </p:nvPr>
          </p:nvSpPr>
          <p:spPr>
            <a:xfrm>
              <a:off x="327" y="7130"/>
              <a:ext cx="2270" cy="1853"/>
            </a:xfrm>
            <a:prstGeom prst="ellipse">
              <a:avLst/>
            </a:prstGeom>
            <a:noFill/>
            <a:ln w="635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13"/>
              </p:custDataLst>
            </p:nvPr>
          </p:nvSpPr>
          <p:spPr>
            <a:xfrm>
              <a:off x="11398" y="4790"/>
              <a:ext cx="2270" cy="1853"/>
            </a:xfrm>
            <a:prstGeom prst="ellipse">
              <a:avLst/>
            </a:prstGeom>
            <a:noFill/>
            <a:ln w="635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NAND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闪存的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特点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读粒度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按页（如</a:t>
            </a:r>
            <a:r>
              <a:rPr lang="en-US" altLang="zh-CN" sz="2000">
                <a:sym typeface="+mn-ea"/>
              </a:rPr>
              <a:t>512</a:t>
            </a:r>
            <a:r>
              <a:rPr lang="zh-CN" altLang="en-US" sz="2000">
                <a:sym typeface="+mn-ea"/>
              </a:rPr>
              <a:t>字节）。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写粒度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按页（</a:t>
            </a:r>
            <a:r>
              <a:rPr lang="zh-CN" altLang="en-US" sz="2000">
                <a:sym typeface="+mn-ea"/>
              </a:rPr>
              <a:t>如</a:t>
            </a:r>
            <a:r>
              <a:rPr lang="en-US" altLang="zh-CN" sz="2000">
                <a:sym typeface="+mn-ea"/>
              </a:rPr>
              <a:t>512</a:t>
            </a:r>
            <a:r>
              <a:rPr lang="zh-CN" altLang="en-US" sz="2000">
                <a:sym typeface="+mn-ea"/>
              </a:rPr>
              <a:t>字节</a:t>
            </a:r>
            <a:r>
              <a:rPr lang="zh-CN" altLang="en-US" sz="2000">
                <a:sym typeface="+mn-ea"/>
              </a:rPr>
              <a:t>），写入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则存储单元值不变，写入</a:t>
            </a:r>
            <a:r>
              <a:rPr lang="en-US" altLang="zh-CN" sz="2000">
                <a:sym typeface="+mn-ea"/>
              </a:rPr>
              <a:t>0</a:t>
            </a:r>
            <a:r>
              <a:rPr lang="zh-CN" altLang="en-US" sz="2000">
                <a:sym typeface="+mn-ea"/>
              </a:rPr>
              <a:t>则存储单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元值变为</a:t>
            </a:r>
            <a:r>
              <a:rPr lang="en-US" altLang="zh-CN" sz="2000">
                <a:sym typeface="+mn-ea"/>
              </a:rPr>
              <a:t>0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擦除粒度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按块（如</a:t>
            </a:r>
            <a:r>
              <a:rPr lang="en-US" altLang="zh-CN" sz="2000">
                <a:sym typeface="+mn-ea"/>
              </a:rPr>
              <a:t>2kB</a:t>
            </a:r>
            <a:r>
              <a:rPr lang="zh-CN" altLang="en-US" sz="2000">
                <a:sym typeface="+mn-ea"/>
              </a:rPr>
              <a:t>），擦除后该块</a:t>
            </a:r>
            <a:r>
              <a:rPr lang="zh-CN" altLang="en-US" sz="2000">
                <a:sym typeface="+mn-ea"/>
              </a:rPr>
              <a:t>内所有页</a:t>
            </a:r>
            <a:r>
              <a:rPr lang="zh-CN" altLang="en-US" sz="2000">
                <a:sym typeface="+mn-ea"/>
              </a:rPr>
              <a:t>的存储单元全部变成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缺陷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可能有</a:t>
            </a:r>
            <a:r>
              <a:rPr lang="zh-CN" altLang="en-US" sz="2000">
                <a:sym typeface="+mn-ea"/>
              </a:rPr>
              <a:t>部分坏块；坏块无法使用。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观察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闪存的读写粒度和擦除粒度是不一样的，这意味着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追加容易，修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改难</a:t>
            </a:r>
            <a:r>
              <a:rPr lang="zh-CN" altLang="en-US" sz="2000">
                <a:sym typeface="+mn-ea"/>
              </a:rPr>
              <a:t>（有点像哪种介质？）。具有一定的可覆写性，但是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只能将		1覆写成0，无法将0覆写成1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pic>
        <p:nvPicPr>
          <p:cNvPr id="102" name="图片 101"/>
          <p:cNvPicPr/>
          <p:nvPr>
            <p:custDataLst>
              <p:tags r:id="rId2"/>
            </p:custDataLst>
          </p:nvPr>
        </p:nvPicPr>
        <p:blipFill>
          <a:blip r:embed="rId3"/>
          <a:srcRect l="15556" t="22988" r="13519" b="33494"/>
          <a:stretch>
            <a:fillRect/>
          </a:stretch>
        </p:blipFill>
        <p:spPr>
          <a:xfrm>
            <a:off x="6423025" y="4107815"/>
            <a:ext cx="2442845" cy="1494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05585" y="4120515"/>
            <a:ext cx="1895475" cy="1450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70985" y="4120515"/>
            <a:ext cx="1854835" cy="14503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日志结构文件系统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Log-structured File System, LFS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对文件进行修改时，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不修改原有介质内容，而是在靠后的介质中追加内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容，并将原有介质内容通过某种方法作废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不要将它和日志文件系统混淆。日志文件系统是指文件系统具备一个恢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复日志，而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日志结构文件系统则是指整个文件系统就是一个不断追加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的巨型日志</a:t>
            </a:r>
            <a:r>
              <a:rPr lang="zh-CN" altLang="en-US" sz="2000">
                <a:sym typeface="+mn-ea"/>
              </a:rPr>
              <a:t>。日志结构文件系统可以看作是日志文件系统的一个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特例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YAFFS	Yet Another Flash File System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一种专用于嵌入式设备中的NAND Flash的文件系统，具备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擦写平衡、垃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圾回收、坏块检测和规避等</a:t>
            </a:r>
            <a:r>
              <a:rPr lang="zh-CN" altLang="en-US" sz="2000">
                <a:sym typeface="+mn-ea"/>
              </a:rPr>
              <a:t>功能，可以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直接和物理NAND Flash接口</a:t>
            </a:r>
            <a:r>
              <a:rPr lang="zh-CN" altLang="en-US" sz="2000">
                <a:sym typeface="+mn-ea"/>
              </a:rPr>
              <a:t>而无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需通过中间层，等于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把SSD的FTL（Flash Translation Layer）和文件系统本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身集成在了一起</a:t>
            </a:r>
            <a:r>
              <a:rPr lang="zh-CN" altLang="en-US" sz="2000">
                <a:sym typeface="+mn-ea"/>
              </a:rPr>
              <a:t>。有两个版本，最新的</a:t>
            </a:r>
            <a:r>
              <a:rPr lang="en-US" altLang="zh-CN" sz="2000">
                <a:sym typeface="+mn-ea"/>
              </a:rPr>
              <a:t>YAFFS2</a:t>
            </a:r>
            <a:r>
              <a:rPr lang="zh-CN" altLang="en-US" sz="2000">
                <a:sym typeface="+mn-ea"/>
              </a:rPr>
              <a:t>能适</a:t>
            </a:r>
            <a:r>
              <a:rPr lang="zh-CN" altLang="en-US" sz="2000">
                <a:sym typeface="+mn-ea"/>
              </a:rPr>
              <a:t>配最新的</a:t>
            </a:r>
            <a:r>
              <a:rPr lang="en-US" altLang="zh-CN" sz="2000">
                <a:sym typeface="+mn-ea"/>
              </a:rPr>
              <a:t>NAND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对象头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YAFFS中的FCB，记录文件的属性和它的块号。一个</a:t>
            </a:r>
            <a:r>
              <a:rPr lang="en-US" altLang="zh-CN" sz="2000">
                <a:sym typeface="+mn-ea"/>
              </a:rPr>
              <a:t>FCB</a:t>
            </a:r>
            <a:r>
              <a:rPr lang="zh-CN" altLang="en-US" sz="2000">
                <a:sym typeface="+mn-ea"/>
              </a:rPr>
              <a:t>的大小就是一个</a:t>
            </a:r>
            <a:r>
              <a:rPr lang="zh-CN" altLang="en-US" sz="2000">
                <a:sym typeface="+mn-ea"/>
              </a:rPr>
              <a:t>页。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数据块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YAFFS中的数据块，记录文件的数据。一个数据块的大小也是一个</a:t>
            </a:r>
            <a:r>
              <a:rPr lang="zh-CN" altLang="en-US" sz="2000">
                <a:sym typeface="+mn-ea"/>
              </a:rPr>
              <a:t>页。</a:t>
            </a:r>
            <a:endParaRPr lang="zh-CN" altLang="en-US" sz="2000"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337945" y="2842260"/>
            <a:ext cx="1478915" cy="78232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... ...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816860" y="284226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文件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295775" y="2842260"/>
            <a:ext cx="1478915" cy="78232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文件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2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774690" y="2842260"/>
            <a:ext cx="1478915" cy="7823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更新后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文件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7253605" y="2842260"/>
            <a:ext cx="1478915" cy="78232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... ...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图片 6" descr="red-40144_960_7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05555" y="3119120"/>
            <a:ext cx="490220" cy="5054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YAFFS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文件结构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                             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修改数据块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1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修改数据块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2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删除数据块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3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删除数据块3时，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位于同一个闪存块的四个页都包含无效数据，因此可以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将它擦除</a:t>
            </a:r>
            <a:r>
              <a:rPr lang="zh-CN" altLang="en-US" sz="2000">
                <a:sym typeface="+mn-ea"/>
              </a:rPr>
              <a:t>。这样就保证了</a:t>
            </a:r>
            <a:r>
              <a:rPr lang="en-US" altLang="zh-CN" sz="2000">
                <a:sym typeface="+mn-ea"/>
              </a:rPr>
              <a:t>NAND Flash</a:t>
            </a:r>
            <a:r>
              <a:rPr lang="zh-CN" altLang="en-US" sz="2000">
                <a:sym typeface="+mn-ea"/>
              </a:rPr>
              <a:t>的每个物理块是从前向后轮番擦除-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写入的，实现了</a:t>
            </a:r>
            <a:r>
              <a:rPr lang="zh-CN" altLang="en-US" sz="2000">
                <a:sym typeface="+mn-ea"/>
              </a:rPr>
              <a:t>自动</a:t>
            </a:r>
            <a:r>
              <a:rPr lang="zh-CN" altLang="en-US" sz="2000">
                <a:sym typeface="+mn-ea"/>
              </a:rPr>
              <a:t>擦写平衡。这是日志结构文件系统的一个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先天优点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478790" y="3329940"/>
            <a:ext cx="8874760" cy="387985"/>
            <a:chOff x="754" y="5244"/>
            <a:chExt cx="13976" cy="611"/>
          </a:xfrm>
        </p:grpSpPr>
        <p:sp>
          <p:nvSpPr>
            <p:cNvPr id="71" name="矩形 70"/>
            <p:cNvSpPr/>
            <p:nvPr>
              <p:custDataLst>
                <p:tags r:id="rId2"/>
              </p:custDataLst>
            </p:nvPr>
          </p:nvSpPr>
          <p:spPr>
            <a:xfrm>
              <a:off x="754" y="5253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"/>
              </p:custDataLst>
            </p:nvPr>
          </p:nvSpPr>
          <p:spPr>
            <a:xfrm>
              <a:off x="2307" y="525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4"/>
              </p:custDataLst>
            </p:nvPr>
          </p:nvSpPr>
          <p:spPr>
            <a:xfrm>
              <a:off x="3860" y="525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5"/>
              </p:custDataLst>
            </p:nvPr>
          </p:nvSpPr>
          <p:spPr>
            <a:xfrm>
              <a:off x="5413" y="525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6"/>
              </p:custDataLst>
            </p:nvPr>
          </p:nvSpPr>
          <p:spPr>
            <a:xfrm>
              <a:off x="10072" y="525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7"/>
              </p:custDataLst>
            </p:nvPr>
          </p:nvSpPr>
          <p:spPr>
            <a:xfrm>
              <a:off x="11625" y="525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80" name="图片 79" descr="red-40144_960_7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833" y="5253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" name="矩形 81"/>
            <p:cNvSpPr/>
            <p:nvPr>
              <p:custDataLst>
                <p:tags r:id="rId10"/>
              </p:custDataLst>
            </p:nvPr>
          </p:nvSpPr>
          <p:spPr>
            <a:xfrm>
              <a:off x="6966" y="525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83" name="图片 82" descr="red-40144_960_72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39" y="5244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4" name="矩形 83"/>
            <p:cNvSpPr/>
            <p:nvPr>
              <p:custDataLst>
                <p:tags r:id="rId12"/>
              </p:custDataLst>
            </p:nvPr>
          </p:nvSpPr>
          <p:spPr>
            <a:xfrm>
              <a:off x="8519" y="5253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3"/>
              </p:custDataLst>
            </p:nvPr>
          </p:nvSpPr>
          <p:spPr>
            <a:xfrm>
              <a:off x="13178" y="525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78790" y="4246880"/>
            <a:ext cx="8874760" cy="388620"/>
            <a:chOff x="754" y="6688"/>
            <a:chExt cx="13976" cy="612"/>
          </a:xfrm>
        </p:grpSpPr>
        <p:sp>
          <p:nvSpPr>
            <p:cNvPr id="88" name="矩形 87"/>
            <p:cNvSpPr/>
            <p:nvPr>
              <p:custDataLst>
                <p:tags r:id="rId14"/>
              </p:custDataLst>
            </p:nvPr>
          </p:nvSpPr>
          <p:spPr>
            <a:xfrm>
              <a:off x="754" y="6697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15"/>
              </p:custDataLst>
            </p:nvPr>
          </p:nvSpPr>
          <p:spPr>
            <a:xfrm>
              <a:off x="2307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0" name="矩形 89"/>
            <p:cNvSpPr/>
            <p:nvPr>
              <p:custDataLst>
                <p:tags r:id="rId16"/>
              </p:custDataLst>
            </p:nvPr>
          </p:nvSpPr>
          <p:spPr>
            <a:xfrm>
              <a:off x="3860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17"/>
              </p:custDataLst>
            </p:nvPr>
          </p:nvSpPr>
          <p:spPr>
            <a:xfrm>
              <a:off x="5413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94" name="图片 93" descr="red-40144_960_72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833" y="6697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5" name="矩形 94"/>
            <p:cNvSpPr/>
            <p:nvPr>
              <p:custDataLst>
                <p:tags r:id="rId19"/>
              </p:custDataLst>
            </p:nvPr>
          </p:nvSpPr>
          <p:spPr>
            <a:xfrm>
              <a:off x="6966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96" name="图片 95" descr="red-40144_960_72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39" y="6688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7" name="矩形 96"/>
            <p:cNvSpPr/>
            <p:nvPr>
              <p:custDataLst>
                <p:tags r:id="rId21"/>
              </p:custDataLst>
            </p:nvPr>
          </p:nvSpPr>
          <p:spPr>
            <a:xfrm>
              <a:off x="8519" y="6698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8" name="矩形 97"/>
            <p:cNvSpPr/>
            <p:nvPr>
              <p:custDataLst>
                <p:tags r:id="rId22"/>
              </p:custDataLst>
            </p:nvPr>
          </p:nvSpPr>
          <p:spPr>
            <a:xfrm>
              <a:off x="13178" y="6688"/>
              <a:ext cx="1553" cy="612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99" name="图片 98" descr="red-40144_960_720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4345" y="6698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" name="图片 99" descr="red-40144_960_72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004" y="6688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1" name="矩形 100"/>
            <p:cNvSpPr/>
            <p:nvPr>
              <p:custDataLst>
                <p:tags r:id="rId25"/>
              </p:custDataLst>
            </p:nvPr>
          </p:nvSpPr>
          <p:spPr>
            <a:xfrm>
              <a:off x="10072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26"/>
              </p:custDataLst>
            </p:nvPr>
          </p:nvSpPr>
          <p:spPr>
            <a:xfrm>
              <a:off x="11625" y="6688"/>
              <a:ext cx="1553" cy="612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478790" y="5176520"/>
            <a:ext cx="8874760" cy="394970"/>
            <a:chOff x="754" y="8152"/>
            <a:chExt cx="13976" cy="622"/>
          </a:xfrm>
        </p:grpSpPr>
        <p:sp>
          <p:nvSpPr>
            <p:cNvPr id="103" name="矩形 102"/>
            <p:cNvSpPr/>
            <p:nvPr>
              <p:custDataLst>
                <p:tags r:id="rId27"/>
              </p:custDataLst>
            </p:nvPr>
          </p:nvSpPr>
          <p:spPr>
            <a:xfrm>
              <a:off x="754" y="8161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28"/>
              </p:custDataLst>
            </p:nvPr>
          </p:nvSpPr>
          <p:spPr>
            <a:xfrm>
              <a:off x="2307" y="8161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29"/>
              </p:custDataLst>
            </p:nvPr>
          </p:nvSpPr>
          <p:spPr>
            <a:xfrm>
              <a:off x="3860" y="8161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30"/>
              </p:custDataLst>
            </p:nvPr>
          </p:nvSpPr>
          <p:spPr>
            <a:xfrm>
              <a:off x="5413" y="8161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31"/>
              </p:custDataLst>
            </p:nvPr>
          </p:nvSpPr>
          <p:spPr>
            <a:xfrm>
              <a:off x="6966" y="8161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0" name="矩形 109"/>
            <p:cNvSpPr/>
            <p:nvPr>
              <p:custDataLst>
                <p:tags r:id="rId32"/>
              </p:custDataLst>
            </p:nvPr>
          </p:nvSpPr>
          <p:spPr>
            <a:xfrm>
              <a:off x="8519" y="8162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13" name="图片 112" descr="red-40144_960_720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004" y="8152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4" name="矩形 113"/>
            <p:cNvSpPr/>
            <p:nvPr>
              <p:custDataLst>
                <p:tags r:id="rId34"/>
              </p:custDataLst>
            </p:nvPr>
          </p:nvSpPr>
          <p:spPr>
            <a:xfrm>
              <a:off x="10072" y="8152"/>
              <a:ext cx="1553" cy="612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5" name="矩形 114"/>
            <p:cNvSpPr/>
            <p:nvPr>
              <p:custDataLst>
                <p:tags r:id="rId35"/>
              </p:custDataLst>
            </p:nvPr>
          </p:nvSpPr>
          <p:spPr>
            <a:xfrm>
              <a:off x="11625" y="8152"/>
              <a:ext cx="1553" cy="612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17" name="图片 116" descr="red-40144_960_720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110" y="8162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8" name="矩形 117"/>
            <p:cNvSpPr/>
            <p:nvPr>
              <p:custDataLst>
                <p:tags r:id="rId37"/>
              </p:custDataLst>
            </p:nvPr>
          </p:nvSpPr>
          <p:spPr>
            <a:xfrm>
              <a:off x="13178" y="8162"/>
              <a:ext cx="1553" cy="612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478790" y="1284605"/>
            <a:ext cx="8874760" cy="1476375"/>
            <a:chOff x="754" y="2023"/>
            <a:chExt cx="13976" cy="2325"/>
          </a:xfrm>
        </p:grpSpPr>
        <p:sp>
          <p:nvSpPr>
            <p:cNvPr id="63" name="矩形 62"/>
            <p:cNvSpPr/>
            <p:nvPr>
              <p:custDataLst>
                <p:tags r:id="rId38"/>
              </p:custDataLst>
            </p:nvPr>
          </p:nvSpPr>
          <p:spPr>
            <a:xfrm>
              <a:off x="754" y="2023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39"/>
              </p:custDataLst>
            </p:nvPr>
          </p:nvSpPr>
          <p:spPr>
            <a:xfrm>
              <a:off x="2307" y="202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40"/>
              </p:custDataLst>
            </p:nvPr>
          </p:nvSpPr>
          <p:spPr>
            <a:xfrm>
              <a:off x="3860" y="202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41"/>
              </p:custDataLst>
            </p:nvPr>
          </p:nvSpPr>
          <p:spPr>
            <a:xfrm>
              <a:off x="5413" y="2023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6" name="右大括号 85"/>
            <p:cNvSpPr/>
            <p:nvPr>
              <p:custDataLst>
                <p:tags r:id="rId42"/>
              </p:custDataLst>
            </p:nvPr>
          </p:nvSpPr>
          <p:spPr>
            <a:xfrm rot="5400000">
              <a:off x="3464" y="-94"/>
              <a:ext cx="791" cy="6211"/>
            </a:xfrm>
            <a:prstGeom prst="rightBrace">
              <a:avLst>
                <a:gd name="adj1" fmla="val 50189"/>
                <a:gd name="adj2" fmla="val 49734"/>
              </a:avLst>
            </a:prstGeom>
            <a:ln w="63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>
              <p:custDataLst>
                <p:tags r:id="rId43"/>
              </p:custDataLst>
            </p:nvPr>
          </p:nvSpPr>
          <p:spPr>
            <a:xfrm>
              <a:off x="6966" y="202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44"/>
              </p:custDataLst>
            </p:nvPr>
          </p:nvSpPr>
          <p:spPr>
            <a:xfrm>
              <a:off x="8519" y="202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45"/>
              </p:custDataLst>
            </p:nvPr>
          </p:nvSpPr>
          <p:spPr>
            <a:xfrm>
              <a:off x="10072" y="202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46"/>
              </p:custDataLst>
            </p:nvPr>
          </p:nvSpPr>
          <p:spPr>
            <a:xfrm>
              <a:off x="11625" y="202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7"/>
              </p:custDataLst>
            </p:nvPr>
          </p:nvSpPr>
          <p:spPr>
            <a:xfrm>
              <a:off x="13178" y="2023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3051" y="3720"/>
              <a:ext cx="161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/>
                <a:t>闪存块</a:t>
              </a:r>
              <a:endParaRPr lang="zh-CN" altLang="en-US" sz="2000" b="1"/>
            </a:p>
          </p:txBody>
        </p:sp>
      </p:grpSp>
    </p:spTree>
    <p:custDataLst>
      <p:tags r:id="rId48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YAFFS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坏块检测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NAND Flash</a:t>
            </a:r>
            <a:r>
              <a:rPr lang="zh-CN" altLang="en-US" sz="2000">
                <a:sym typeface="+mn-ea"/>
              </a:rPr>
              <a:t>的块中数据并不是绝对可靠，因此需要配合纠错码（</a:t>
            </a:r>
            <a:r>
              <a:rPr lang="en-US" altLang="zh-CN" sz="2000">
                <a:sym typeface="+mn-ea"/>
              </a:rPr>
              <a:t>Error </a:t>
            </a:r>
            <a:r>
              <a:rPr lang="zh-CN" altLang="en-US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Correction Code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ECC</a:t>
            </a:r>
            <a:r>
              <a:rPr lang="zh-CN" altLang="en-US" sz="2000">
                <a:sym typeface="+mn-ea"/>
              </a:rPr>
              <a:t>）使用。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ECC能够纠正一些错误的比特位，但其纠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错能力并非无限</a:t>
            </a:r>
            <a:r>
              <a:rPr lang="zh-CN" altLang="en-US" sz="2000">
                <a:sym typeface="+mn-ea"/>
              </a:rPr>
              <a:t>。当块中的错误太多而无法纠正时，就说这是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坏块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在出厂时，工厂会检测整个芯片，并标记一些块为坏块。随着使用，块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会磨损，坏块会变多。</a:t>
            </a:r>
            <a:r>
              <a:rPr lang="en-US" altLang="zh-CN" sz="2000">
                <a:sym typeface="+mn-ea"/>
              </a:rPr>
              <a:t>YAFFS</a:t>
            </a:r>
            <a:r>
              <a:rPr lang="zh-CN" altLang="en-US" sz="2000">
                <a:sym typeface="+mn-ea"/>
              </a:rPr>
              <a:t>对</a:t>
            </a:r>
            <a:r>
              <a:rPr lang="en-US" altLang="zh-CN" sz="2000">
                <a:sym typeface="+mn-ea"/>
              </a:rPr>
              <a:t>SLC Flash</a:t>
            </a:r>
            <a:r>
              <a:rPr lang="zh-CN" altLang="en-US" sz="2000">
                <a:sym typeface="+mn-ea"/>
              </a:rPr>
              <a:t>的策略是，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如果三次读取都发生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ECC失败，则标记这个块为坏块，以后也不再使用它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YAFFS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主动垃圾回收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随着使用，</a:t>
            </a:r>
            <a:r>
              <a:rPr lang="en-US" altLang="zh-CN" sz="2000">
                <a:sym typeface="+mn-ea"/>
              </a:rPr>
              <a:t>Flash</a:t>
            </a:r>
            <a:r>
              <a:rPr lang="zh-CN" altLang="en-US" sz="2000">
                <a:sym typeface="+mn-ea"/>
              </a:rPr>
              <a:t>会逐渐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碎片化</a:t>
            </a:r>
            <a:r>
              <a:rPr lang="zh-CN" altLang="en-US" sz="2000">
                <a:sym typeface="+mn-ea"/>
              </a:rPr>
              <a:t>。其每个块都是有效页和无效页夹杂的，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每写一页都要擦除含有有效页的一整块，再把有效页另找地方写回去。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这种</a:t>
            </a:r>
            <a:r>
              <a:rPr lang="zh-CN" altLang="en-US" sz="2000">
                <a:sym typeface="+mn-ea"/>
              </a:rPr>
              <a:t>现</a:t>
            </a:r>
            <a:r>
              <a:rPr lang="zh-CN" altLang="en-US" sz="2000">
                <a:sym typeface="+mn-ea"/>
              </a:rPr>
              <a:t>象叫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写入放大（Write Amplification）</a:t>
            </a:r>
            <a:r>
              <a:rPr lang="zh-CN" altLang="en-US" sz="2000">
                <a:sym typeface="+mn-ea"/>
              </a:rPr>
              <a:t>，在降低性能的同时会急剧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消耗</a:t>
            </a:r>
            <a:r>
              <a:rPr lang="en-US" altLang="zh-CN" sz="2000">
                <a:sym typeface="+mn-ea"/>
              </a:rPr>
              <a:t>Flash</a:t>
            </a:r>
            <a:r>
              <a:rPr lang="zh-CN" altLang="en-US" sz="2000">
                <a:sym typeface="+mn-ea"/>
              </a:rPr>
              <a:t>寿</a:t>
            </a:r>
            <a:r>
              <a:rPr lang="zh-CN" altLang="en-US" sz="2000">
                <a:sym typeface="+mn-ea"/>
              </a:rPr>
              <a:t>命。此时</a:t>
            </a:r>
            <a:r>
              <a:rPr lang="en-US" altLang="zh-CN" sz="2000">
                <a:sym typeface="+mn-ea"/>
              </a:rPr>
              <a:t>YAFFS</a:t>
            </a:r>
            <a:r>
              <a:rPr lang="zh-CN" altLang="en-US" sz="2000">
                <a:sym typeface="+mn-ea"/>
              </a:rPr>
              <a:t>会进行主动垃圾回收，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将有效页尽量迁移到整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个块上，并擦除完全空白的块</a:t>
            </a:r>
            <a:r>
              <a:rPr lang="zh-CN" altLang="en-US" sz="2000">
                <a:sym typeface="+mn-ea"/>
              </a:rPr>
              <a:t>。在固态硬盘中，类似的功能称为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TRIM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450215" y="5324475"/>
            <a:ext cx="8875395" cy="388620"/>
            <a:chOff x="754" y="6688"/>
            <a:chExt cx="13977" cy="612"/>
          </a:xfrm>
        </p:grpSpPr>
        <p:sp>
          <p:nvSpPr>
            <p:cNvPr id="88" name="矩形 87"/>
            <p:cNvSpPr/>
            <p:nvPr>
              <p:custDataLst>
                <p:tags r:id="rId2"/>
              </p:custDataLst>
            </p:nvPr>
          </p:nvSpPr>
          <p:spPr>
            <a:xfrm>
              <a:off x="754" y="6697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3"/>
              </p:custDataLst>
            </p:nvPr>
          </p:nvSpPr>
          <p:spPr>
            <a:xfrm>
              <a:off x="2307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0" name="矩形 89"/>
            <p:cNvSpPr/>
            <p:nvPr>
              <p:custDataLst>
                <p:tags r:id="rId4"/>
              </p:custDataLst>
            </p:nvPr>
          </p:nvSpPr>
          <p:spPr>
            <a:xfrm>
              <a:off x="3860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5"/>
              </p:custDataLst>
            </p:nvPr>
          </p:nvSpPr>
          <p:spPr>
            <a:xfrm>
              <a:off x="5413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94" name="图片 93" descr="red-40144_960_7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833" y="6697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5" name="矩形 94"/>
            <p:cNvSpPr/>
            <p:nvPr>
              <p:custDataLst>
                <p:tags r:id="rId8"/>
              </p:custDataLst>
            </p:nvPr>
          </p:nvSpPr>
          <p:spPr>
            <a:xfrm>
              <a:off x="6966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96" name="图片 95" descr="red-40144_960_7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239" y="6688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7" name="矩形 96"/>
            <p:cNvSpPr/>
            <p:nvPr>
              <p:custDataLst>
                <p:tags r:id="rId10"/>
              </p:custDataLst>
            </p:nvPr>
          </p:nvSpPr>
          <p:spPr>
            <a:xfrm>
              <a:off x="8519" y="6698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8" name="矩形 97"/>
            <p:cNvSpPr/>
            <p:nvPr>
              <p:custDataLst>
                <p:tags r:id="rId11"/>
              </p:custDataLst>
            </p:nvPr>
          </p:nvSpPr>
          <p:spPr>
            <a:xfrm>
              <a:off x="13178" y="6698"/>
              <a:ext cx="1553" cy="602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99" name="图片 98" descr="red-40144_960_7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345" y="6698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" name="图片 99" descr="red-40144_960_72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004" y="6688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1" name="矩形 100"/>
            <p:cNvSpPr/>
            <p:nvPr>
              <p:custDataLst>
                <p:tags r:id="rId14"/>
              </p:custDataLst>
            </p:nvPr>
          </p:nvSpPr>
          <p:spPr>
            <a:xfrm>
              <a:off x="10072" y="6697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15"/>
              </p:custDataLst>
            </p:nvPr>
          </p:nvSpPr>
          <p:spPr>
            <a:xfrm>
              <a:off x="11625" y="6698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50215" y="6209030"/>
            <a:ext cx="8874760" cy="387985"/>
            <a:chOff x="710" y="10070"/>
            <a:chExt cx="13976" cy="611"/>
          </a:xfrm>
        </p:grpSpPr>
        <p:sp>
          <p:nvSpPr>
            <p:cNvPr id="4" name="矩形 3"/>
            <p:cNvSpPr/>
            <p:nvPr>
              <p:custDataLst>
                <p:tags r:id="rId16"/>
              </p:custDataLst>
            </p:nvPr>
          </p:nvSpPr>
          <p:spPr>
            <a:xfrm>
              <a:off x="710" y="10079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7"/>
              </p:custDataLst>
            </p:nvPr>
          </p:nvSpPr>
          <p:spPr>
            <a:xfrm>
              <a:off x="2263" y="10079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8"/>
              </p:custDataLst>
            </p:nvPr>
          </p:nvSpPr>
          <p:spPr>
            <a:xfrm>
              <a:off x="3816" y="10079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9"/>
              </p:custDataLst>
            </p:nvPr>
          </p:nvSpPr>
          <p:spPr>
            <a:xfrm>
              <a:off x="5369" y="10079"/>
              <a:ext cx="1553" cy="593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20"/>
              </p:custDataLst>
            </p:nvPr>
          </p:nvSpPr>
          <p:spPr>
            <a:xfrm>
              <a:off x="6922" y="10079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21"/>
              </p:custDataLst>
            </p:nvPr>
          </p:nvSpPr>
          <p:spPr>
            <a:xfrm>
              <a:off x="8475" y="10080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28" name="图片 27" descr="red-40144_960_720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8960" y="10070"/>
              <a:ext cx="583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0" name="矩形 59"/>
            <p:cNvSpPr/>
            <p:nvPr>
              <p:custDataLst>
                <p:tags r:id="rId23"/>
              </p:custDataLst>
            </p:nvPr>
          </p:nvSpPr>
          <p:spPr>
            <a:xfrm>
              <a:off x="10028" y="10079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24"/>
              </p:custDataLst>
            </p:nvPr>
          </p:nvSpPr>
          <p:spPr>
            <a:xfrm>
              <a:off x="11581" y="10079"/>
              <a:ext cx="1553" cy="593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对象头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5"/>
              </p:custDataLst>
            </p:nvPr>
          </p:nvSpPr>
          <p:spPr>
            <a:xfrm>
              <a:off x="13134" y="10089"/>
              <a:ext cx="1553" cy="59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数据块</a:t>
              </a: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3</a:t>
              </a:r>
              <a:endParaRPr lang="en-US" altLang="zh-CN" b="1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64" name="下箭头 63"/>
          <p:cNvSpPr/>
          <p:nvPr/>
        </p:nvSpPr>
        <p:spPr>
          <a:xfrm>
            <a:off x="4644390" y="5780405"/>
            <a:ext cx="485775" cy="377190"/>
          </a:xfrm>
          <a:prstGeom prst="down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闪存：</a:t>
            </a:r>
            <a:r>
              <a:rPr lang="en-US" altLang="zh-CN" sz="2000" b="1">
                <a:solidFill>
                  <a:srgbClr val="9C0B15"/>
                </a:solidFill>
              </a:rPr>
              <a:t>YAFFS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YAFFS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标记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数据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NAND Fla</a:t>
            </a:r>
            <a:r>
              <a:rPr lang="en-US" altLang="zh-CN" sz="2000">
                <a:sym typeface="+mn-ea"/>
              </a:rPr>
              <a:t>sh</a:t>
            </a:r>
            <a:r>
              <a:rPr lang="zh-CN" altLang="en-US" sz="2000">
                <a:sym typeface="+mn-ea"/>
              </a:rPr>
              <a:t>的每个页都会有一个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备用（Spare）区</a:t>
            </a:r>
            <a:r>
              <a:rPr lang="zh-CN" altLang="en-US" sz="2000">
                <a:sym typeface="+mn-ea"/>
              </a:rPr>
              <a:t>，设计用来存放每个页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ECC</a:t>
            </a:r>
            <a:r>
              <a:rPr lang="zh-CN" altLang="en-US" sz="2000">
                <a:sym typeface="+mn-ea"/>
              </a:rPr>
              <a:t>值以及坏块或坏页标记。</a:t>
            </a:r>
            <a:r>
              <a:rPr lang="en-US" altLang="zh-CN" sz="2000">
                <a:sym typeface="+mn-ea"/>
              </a:rPr>
              <a:t>YAFFS</a:t>
            </a:r>
            <a:r>
              <a:rPr lang="zh-CN" altLang="en-US" sz="2000">
                <a:sym typeface="+mn-ea"/>
              </a:rPr>
              <a:t>利用了这一点，将文件块的编号和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有效标记等都一并放在这个区域。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这样做有什么好处？给我们什么</a:t>
            </a:r>
            <a:r>
              <a:rPr lang="zh-CN" altLang="en-US" sz="2000">
                <a:sym typeface="+mn-ea"/>
              </a:rPr>
              <a:t>启发？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不占用主要的页空间，充分利用了Flash介质的物理特性，提高了存储效	率。</a:t>
            </a:r>
            <a:r>
              <a:rPr lang="zh-CN" altLang="en-US" sz="2000">
                <a:sym typeface="+mn-ea"/>
              </a:rPr>
              <a:t>在设计专用文件系统时，需要对介质的物理特性非常了解，并进行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针对性优化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pic>
        <p:nvPicPr>
          <p:cNvPr id="78" name="图片 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7325" y="2187575"/>
            <a:ext cx="9413240" cy="2879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系统文件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总览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系统中的文件</a:t>
            </a:r>
            <a:r>
              <a:rPr lang="zh-CN" altLang="en-US" sz="2000" b="1">
                <a:solidFill>
                  <a:srgbClr val="9C0B15"/>
                </a:solidFill>
              </a:rPr>
              <a:t>总览：按权限划分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2000">
                <a:sym typeface="+mn-ea"/>
              </a:rPr>
              <a:t>按照操作系统中的文件的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</a:t>
            </a:r>
            <a:r>
              <a:rPr lang="zh-CN" altLang="en-US" sz="2000">
                <a:sym typeface="+mn-ea"/>
              </a:rPr>
              <a:t>，大致可以将它们分为如下三类。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不可访问文件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>
                <a:sym typeface="+mn-ea"/>
              </a:rPr>
              <a:t>普通用户无权访问的文件。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只读</a:t>
            </a:r>
            <a:r>
              <a:rPr lang="en-US" altLang="zh-CN" sz="2000" b="1">
                <a:solidFill>
                  <a:srgbClr val="9C0B15"/>
                </a:solidFill>
              </a:rPr>
              <a:t>/</a:t>
            </a:r>
            <a:r>
              <a:rPr lang="zh-CN" altLang="en-US" sz="2000" b="1">
                <a:solidFill>
                  <a:srgbClr val="9C0B15"/>
                </a:solidFill>
              </a:rPr>
              <a:t>写文件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>
                <a:sym typeface="+mn-ea"/>
              </a:rPr>
              <a:t>普通用户只能读/写的文件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可执行文件</a:t>
            </a:r>
            <a:r>
              <a:rPr lang="en-US" altLang="zh-CN" sz="2000"/>
              <a:t>	</a:t>
            </a:r>
            <a:r>
              <a:rPr lang="zh-CN" altLang="en-US" sz="2000"/>
              <a:t>含有进程的描述（</a:t>
            </a:r>
            <a:r>
              <a:rPr lang="en-US" altLang="zh-CN" sz="2000"/>
              <a:t>Specification</a:t>
            </a:r>
            <a:r>
              <a:rPr lang="zh-CN" altLang="en-US" sz="2000"/>
              <a:t>），可以用以启动进程的文件。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隐藏文件	</a:t>
            </a:r>
            <a:r>
              <a:rPr lang="zh-CN" altLang="en-US" sz="2000"/>
              <a:t>一般不展示给用户的文件，可能用于保存配置信息。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	</a:t>
            </a:r>
            <a:r>
              <a:rPr lang="en-US" altLang="zh-CN" sz="2000"/>
              <a:t>	</a:t>
            </a:r>
            <a:r>
              <a:rPr lang="zh-CN" altLang="en-US" sz="2000"/>
              <a:t>只读文件我们都见过，但什么应用场景需要只写文件？</a:t>
            </a:r>
            <a:endParaRPr lang="zh-CN" altLang="en-US" sz="2000"/>
          </a:p>
        </p:txBody>
      </p:sp>
      <p:sp>
        <p:nvSpPr>
          <p:cNvPr id="4" name="圆角矩形 3"/>
          <p:cNvSpPr/>
          <p:nvPr/>
        </p:nvSpPr>
        <p:spPr>
          <a:xfrm>
            <a:off x="2981960" y="2287270"/>
            <a:ext cx="3823335" cy="3683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只写文件</a:t>
            </a:r>
            <a:endParaRPr lang="zh-CN" altLang="en-US" b="1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2981960" y="1320165"/>
            <a:ext cx="3823335" cy="36830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不可访问文件</a:t>
            </a:r>
            <a:endParaRPr lang="zh-CN" altLang="en-US" b="1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2981960" y="1815465"/>
            <a:ext cx="3823335" cy="3683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只读文件</a:t>
            </a:r>
            <a:endParaRPr lang="zh-CN" altLang="en-US" b="1"/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2981960" y="2782570"/>
            <a:ext cx="3823335" cy="3683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可执行文件</a:t>
            </a:r>
            <a:endParaRPr lang="zh-CN" altLang="en-US" b="1"/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2981960" y="3277870"/>
            <a:ext cx="3823335" cy="3683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隐藏文件</a:t>
            </a:r>
            <a:endParaRPr lang="zh-CN" altLang="en-US" b="1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池化：</a:t>
            </a:r>
            <a:r>
              <a:rPr lang="en-US" altLang="zh-CN" sz="2000" b="1">
                <a:solidFill>
                  <a:srgbClr val="9C0B15"/>
                </a:solidFill>
              </a:rPr>
              <a:t>ZFS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sz="2000" b="1">
                <a:solidFill>
                  <a:srgbClr val="9C0B15"/>
                </a:solidFill>
                <a:sym typeface="+mn-ea"/>
              </a:rPr>
              <a:t>ZFS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：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Zettabyte File System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设计用于海量存储的灵活型文件系统，于</a:t>
            </a:r>
            <a:r>
              <a:rPr lang="en-US" altLang="zh-CN" sz="2000">
                <a:sym typeface="+mn-ea"/>
              </a:rPr>
              <a:t>1992</a:t>
            </a:r>
            <a:r>
              <a:rPr lang="zh-CN" altLang="en-US" sz="2000">
                <a:sym typeface="+mn-ea"/>
              </a:rPr>
              <a:t>年提出，在</a:t>
            </a:r>
            <a:r>
              <a:rPr lang="en-US" altLang="zh-CN" sz="2000">
                <a:sym typeface="+mn-ea"/>
              </a:rPr>
              <a:t>2006</a:t>
            </a:r>
            <a:r>
              <a:rPr lang="zh-CN" altLang="en-US" sz="2000">
                <a:sym typeface="+mn-ea"/>
              </a:rPr>
              <a:t>年才有第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一个实现，而直到</a:t>
            </a:r>
            <a:r>
              <a:rPr lang="en-US" altLang="zh-CN" sz="2000">
                <a:sym typeface="+mn-ea"/>
              </a:rPr>
              <a:t>2011</a:t>
            </a:r>
            <a:r>
              <a:rPr lang="zh-CN" altLang="en-US" sz="2000">
                <a:sym typeface="+mn-ea"/>
              </a:rPr>
              <a:t>年前后才普及。在存储器运维和可靠性方面有很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多</a:t>
            </a:r>
            <a:r>
              <a:rPr lang="zh-CN" altLang="en-US" sz="2000">
                <a:sym typeface="+mn-ea"/>
              </a:rPr>
              <a:t>新特性。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128位文件系统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FAT32</a:t>
            </a:r>
            <a:r>
              <a:rPr lang="zh-CN" altLang="en-US" sz="2000">
                <a:sym typeface="+mn-ea"/>
              </a:rPr>
              <a:t>的块号是</a:t>
            </a:r>
            <a:r>
              <a:rPr lang="en-US" altLang="zh-CN" sz="2000">
                <a:sym typeface="+mn-ea"/>
              </a:rPr>
              <a:t>32</a:t>
            </a:r>
            <a:r>
              <a:rPr lang="zh-CN" altLang="en-US" sz="2000">
                <a:sym typeface="+mn-ea"/>
              </a:rPr>
              <a:t>位，</a:t>
            </a:r>
            <a:r>
              <a:rPr lang="en-US" altLang="zh-CN" sz="2000">
                <a:sym typeface="+mn-ea"/>
              </a:rPr>
              <a:t>EXT4</a:t>
            </a:r>
            <a:r>
              <a:rPr lang="zh-CN" altLang="en-US" sz="2000">
                <a:sym typeface="+mn-ea"/>
              </a:rPr>
              <a:t>是</a:t>
            </a:r>
            <a:r>
              <a:rPr lang="en-US" altLang="zh-CN" sz="2000">
                <a:sym typeface="+mn-ea"/>
              </a:rPr>
              <a:t>64</a:t>
            </a:r>
            <a:r>
              <a:rPr lang="zh-CN" altLang="en-US" sz="2000">
                <a:sym typeface="+mn-ea"/>
              </a:rPr>
              <a:t>位，</a:t>
            </a:r>
            <a:r>
              <a:rPr lang="en-US" altLang="zh-CN" sz="2000">
                <a:sym typeface="+mn-ea"/>
              </a:rPr>
              <a:t>ZFS</a:t>
            </a:r>
            <a:r>
              <a:rPr lang="zh-CN" altLang="en-US" sz="2000">
                <a:sym typeface="+mn-ea"/>
              </a:rPr>
              <a:t>则是</a:t>
            </a:r>
            <a:r>
              <a:rPr lang="en-US" altLang="zh-CN" sz="2000">
                <a:sym typeface="+mn-ea"/>
              </a:rPr>
              <a:t>128</a:t>
            </a:r>
            <a:r>
              <a:rPr lang="zh-CN" altLang="en-US" sz="2000">
                <a:sym typeface="+mn-ea"/>
              </a:rPr>
              <a:t>位。这几乎是不可能用得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完的，因此常说具备无限的</a:t>
            </a:r>
            <a:r>
              <a:rPr lang="zh-CN" altLang="en-US" sz="2000">
                <a:sym typeface="+mn-ea"/>
              </a:rPr>
              <a:t>存储大小。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此外，其</a:t>
            </a:r>
            <a:r>
              <a:rPr lang="en-US" altLang="zh-CN" sz="2000">
                <a:sym typeface="+mn-ea"/>
              </a:rPr>
              <a:t>inode</a:t>
            </a:r>
            <a:r>
              <a:rPr lang="zh-CN" altLang="en-US" sz="2000">
                <a:sym typeface="+mn-ea"/>
              </a:rPr>
              <a:t>数量是可以增长的，因此支持的文件数量也是无限</a:t>
            </a:r>
            <a:r>
              <a:rPr lang="zh-CN" altLang="en-US" sz="2000">
                <a:sym typeface="+mn-ea"/>
              </a:rPr>
              <a:t>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简便的存储池管理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不需要逻辑卷管理器，文件系统可以直接池化并管理存储设备，且管理	命令非常易用。可从存储池中随意添加或移除存储设备，存储池的内容	和可用性在整个过程中</a:t>
            </a:r>
            <a:r>
              <a:rPr lang="zh-CN" altLang="en-US" sz="2000">
                <a:sym typeface="+mn-ea"/>
              </a:rPr>
              <a:t>不改变。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数据可靠性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内置</a:t>
            </a:r>
            <a:r>
              <a:rPr lang="en-US" altLang="zh-CN" sz="2000">
                <a:sym typeface="+mn-ea"/>
              </a:rPr>
              <a:t>RAID</a:t>
            </a:r>
            <a:r>
              <a:rPr lang="zh-CN" altLang="en-US" sz="2000">
                <a:sym typeface="+mn-ea"/>
              </a:rPr>
              <a:t>级别，设备损坏时</a:t>
            </a:r>
            <a:r>
              <a:rPr lang="zh-CN" altLang="en-US" sz="2000">
                <a:sym typeface="+mn-ea"/>
              </a:rPr>
              <a:t>数据可自</a:t>
            </a:r>
            <a:r>
              <a:rPr lang="zh-CN" altLang="en-US" sz="2000">
                <a:sym typeface="+mn-ea"/>
              </a:rPr>
              <a:t>修复。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池化：</a:t>
            </a:r>
            <a:r>
              <a:rPr lang="en-US" altLang="zh-CN" sz="2000" b="1">
                <a:solidFill>
                  <a:srgbClr val="9C0B15"/>
                </a:solidFill>
              </a:rPr>
              <a:t>ZF</a:t>
            </a:r>
            <a:r>
              <a:rPr lang="en-US" altLang="zh-CN" sz="2000" b="1">
                <a:solidFill>
                  <a:srgbClr val="9C0B15"/>
                </a:solidFill>
              </a:rPr>
              <a:t>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 b="1">
              <a:solidFill>
                <a:srgbClr val="9C0B15"/>
              </a:solidFill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集成存储池管理</a:t>
            </a:r>
            <a:r>
              <a:rPr lang="zh-CN" altLang="en-US" sz="2000" b="1">
                <a:solidFill>
                  <a:srgbClr val="9C0B15"/>
                </a:solidFill>
              </a:rPr>
              <a:t>功能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3700" y="1159510"/>
            <a:ext cx="9134475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23190" y="3845560"/>
            <a:ext cx="4957445" cy="277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需要操作系统提供逻辑设备管理</a:t>
            </a: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修改逻辑设备大小需将其暂</a:t>
            </a:r>
            <a:r>
              <a:rPr lang="zh-CN" altLang="en-US" sz="2000">
                <a:sym typeface="+mn-ea"/>
              </a:rPr>
              <a:t>时下线</a:t>
            </a:r>
            <a:endParaRPr lang="zh-CN" altLang="en-US" sz="20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分区大小和文件系统大小必须</a:t>
            </a:r>
            <a:r>
              <a:rPr lang="zh-CN" altLang="en-US" sz="2000">
                <a:sym typeface="+mn-ea"/>
              </a:rPr>
              <a:t>在一</a:t>
            </a:r>
            <a:r>
              <a:rPr lang="zh-CN" altLang="en-US" sz="2000"/>
              <a:t>开始就完全决定</a:t>
            </a: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突发断电是否会导致数据损失取决于文件系统和逻辑设</a:t>
            </a:r>
            <a:r>
              <a:rPr lang="zh-CN" altLang="en-US" sz="2000">
                <a:sym typeface="+mn-ea"/>
              </a:rPr>
              <a:t>备管理系</a:t>
            </a:r>
            <a:r>
              <a:rPr lang="zh-CN" altLang="en-US" sz="2000"/>
              <a:t>统的可靠性</a:t>
            </a:r>
            <a:endParaRPr lang="zh-CN" altLang="en-US" sz="2000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080635" y="3845560"/>
            <a:ext cx="4603750" cy="2773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中心化的存储池管理一切存储</a:t>
            </a: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存储池在系统运行时可实时扩张</a:t>
            </a: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分区和文件系统大小可以动态扩展</a:t>
            </a: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endParaRPr lang="zh-CN" altLang="en-US" sz="2000"/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/>
              <a:t>突发断电和设备损坏不导致数据丢失</a:t>
            </a:r>
            <a:endParaRPr lang="zh-CN" altLang="en-US" sz="2000"/>
          </a:p>
        </p:txBody>
      </p:sp>
      <p:cxnSp>
        <p:nvCxnSpPr>
          <p:cNvPr id="72" name="直接箭头连接符 71"/>
          <p:cNvCxnSpPr/>
          <p:nvPr>
            <p:custDataLst>
              <p:tags r:id="rId6"/>
            </p:custDataLst>
          </p:nvPr>
        </p:nvCxnSpPr>
        <p:spPr>
          <a:xfrm flipH="1" flipV="1">
            <a:off x="4976354" y="1159750"/>
            <a:ext cx="15240" cy="5502910"/>
          </a:xfrm>
          <a:prstGeom prst="straightConnector1">
            <a:avLst/>
          </a:prstGeom>
          <a:ln w="50800" cmpd="sng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池化：</a:t>
            </a:r>
            <a:r>
              <a:rPr lang="en-US" altLang="zh-CN" sz="2000" b="1">
                <a:solidFill>
                  <a:srgbClr val="9C0B15"/>
                </a:solidFill>
              </a:rPr>
              <a:t>ZF</a:t>
            </a:r>
            <a:r>
              <a:rPr lang="en-US" altLang="zh-CN" sz="2000" b="1">
                <a:solidFill>
                  <a:srgbClr val="9C0B15"/>
                </a:solidFill>
              </a:rPr>
              <a:t>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 b="1">
              <a:solidFill>
                <a:srgbClr val="9C0B15"/>
              </a:solidFill>
            </a:endParaRPr>
          </a:p>
          <a:p>
            <a:pPr algn="l"/>
            <a:r>
              <a:rPr lang="en-US" altLang="zh-CN" sz="2000" b="1">
                <a:solidFill>
                  <a:srgbClr val="9C0B15"/>
                </a:solidFill>
              </a:rPr>
              <a:t>ZFS</a:t>
            </a:r>
            <a:r>
              <a:rPr lang="zh-CN" altLang="en-US" sz="2000" b="1">
                <a:solidFill>
                  <a:srgbClr val="9C0B15"/>
                </a:solidFill>
              </a:rPr>
              <a:t>内置阵列功能：最多可以允许三个磁盘</a:t>
            </a:r>
            <a:r>
              <a:rPr lang="zh-CN" altLang="en-US" sz="2000" b="1">
                <a:solidFill>
                  <a:srgbClr val="9C0B15"/>
                </a:solidFill>
              </a:rPr>
              <a:t>同时损坏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7475" y="1501775"/>
            <a:ext cx="9552940" cy="4772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池化：</a:t>
            </a:r>
            <a:r>
              <a:rPr lang="en-US" altLang="zh-CN" sz="2000" b="1">
                <a:solidFill>
                  <a:srgbClr val="9C0B15"/>
                </a:solidFill>
              </a:rPr>
              <a:t>ZF</a:t>
            </a:r>
            <a:r>
              <a:rPr lang="en-US" altLang="zh-CN" sz="2000" b="1">
                <a:solidFill>
                  <a:srgbClr val="9C0B15"/>
                </a:solidFill>
              </a:rPr>
              <a:t>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 b="1">
              <a:solidFill>
                <a:srgbClr val="9C0B15"/>
              </a:solidFill>
            </a:endParaRPr>
          </a:p>
          <a:p>
            <a:pPr algn="l"/>
            <a:r>
              <a:rPr lang="en-US" altLang="zh-CN" sz="2000" b="1">
                <a:solidFill>
                  <a:srgbClr val="9C0B15"/>
                </a:solidFill>
              </a:rPr>
              <a:t>Copy-on-Write</a:t>
            </a:r>
            <a:r>
              <a:rPr lang="zh-CN" altLang="en-US" sz="2000" b="1">
                <a:solidFill>
                  <a:srgbClr val="9C0B15"/>
                </a:solidFill>
              </a:rPr>
              <a:t>：对抗</a:t>
            </a:r>
            <a:r>
              <a:rPr lang="zh-CN" altLang="en-US" sz="2000" b="1">
                <a:solidFill>
                  <a:srgbClr val="9C0B15"/>
                </a:solidFill>
              </a:rPr>
              <a:t>突然掉电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2419"/>
          <a:stretch>
            <a:fillRect/>
          </a:stretch>
        </p:blipFill>
        <p:spPr>
          <a:xfrm>
            <a:off x="320675" y="1341120"/>
            <a:ext cx="4653280" cy="4862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54165" r="351"/>
          <a:stretch>
            <a:fillRect/>
          </a:stretch>
        </p:blipFill>
        <p:spPr>
          <a:xfrm>
            <a:off x="5162550" y="1341120"/>
            <a:ext cx="4448175" cy="48621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池化：</a:t>
            </a:r>
            <a:r>
              <a:rPr lang="en-US" altLang="zh-CN" sz="2000" b="1">
                <a:solidFill>
                  <a:srgbClr val="9C0B15"/>
                </a:solidFill>
              </a:rPr>
              <a:t>ZF</a:t>
            </a:r>
            <a:r>
              <a:rPr lang="en-US" altLang="zh-CN" sz="2000" b="1">
                <a:solidFill>
                  <a:srgbClr val="9C0B15"/>
                </a:solidFill>
              </a:rPr>
              <a:t>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en-US" altLang="zh-CN" sz="2000" b="1">
              <a:solidFill>
                <a:srgbClr val="9C0B15"/>
              </a:solidFill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独立校验和：对抗</a:t>
            </a:r>
            <a:r>
              <a:rPr lang="zh-CN" altLang="en-US" sz="2000" b="1">
                <a:solidFill>
                  <a:srgbClr val="9C0B15"/>
                </a:solidFill>
              </a:rPr>
              <a:t>连续介质损坏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0875" y="1181100"/>
            <a:ext cx="8485505" cy="54406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系统启动：</a:t>
            </a:r>
            <a:r>
              <a:rPr lang="en-US" altLang="zh-CN" sz="2000" b="1">
                <a:solidFill>
                  <a:srgbClr val="9C0B15"/>
                </a:solidFill>
              </a:rPr>
              <a:t>INITRAMFS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根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文件系统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>
                <a:sym typeface="+mn-ea"/>
              </a:rPr>
              <a:t>	Unix和Linux等系统</a:t>
            </a:r>
            <a:r>
              <a:rPr lang="zh-CN" altLang="en-US" sz="2000">
                <a:sym typeface="+mn-ea"/>
              </a:rPr>
              <a:t>启动时安装的第一个文件系统，含有内核的映像文件	和</a:t>
            </a:r>
            <a:r>
              <a:rPr lang="zh-CN" altLang="en-US" sz="2000">
                <a:sym typeface="+mn-ea"/>
              </a:rPr>
              <a:t>系统启动时所必须的目录和关键性的文件。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zh-CN" altLang="en-US" sz="2000">
                <a:sym typeface="+mn-ea"/>
              </a:rPr>
              <a:t>	外存往往是一个复杂的设备，它本身也需要驱动。然而，这个驱动程序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也放在外存上，这时要怎么驱动外存</a:t>
            </a:r>
            <a:r>
              <a:rPr lang="zh-CN" altLang="en-US" sz="2000">
                <a:sym typeface="+mn-ea"/>
              </a:rPr>
              <a:t>以挂载</a:t>
            </a:r>
            <a:r>
              <a:rPr lang="zh-CN" altLang="en-US" sz="2000">
                <a:sym typeface="+mn-ea"/>
              </a:rPr>
              <a:t>根文件系统？</a:t>
            </a:r>
            <a:endParaRPr lang="zh-CN" altLang="en-US" sz="2000"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38095" y="3452495"/>
            <a:ext cx="4272280" cy="2733040"/>
            <a:chOff x="3997" y="5437"/>
            <a:chExt cx="6728" cy="4304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3997" y="5437"/>
              <a:ext cx="6728" cy="4305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外存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4436" y="6023"/>
              <a:ext cx="5788" cy="317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根文件系统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6057" y="7330"/>
              <a:ext cx="2608" cy="1232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外存驱动程序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cxnSp>
          <p:nvCxnSpPr>
            <p:cNvPr id="7" name="曲线连接符 6"/>
            <p:cNvCxnSpPr/>
            <p:nvPr/>
          </p:nvCxnSpPr>
          <p:spPr>
            <a:xfrm flipH="1" flipV="1">
              <a:off x="7361" y="5437"/>
              <a:ext cx="1304" cy="2509"/>
            </a:xfrm>
            <a:prstGeom prst="curvedConnector4">
              <a:avLst>
                <a:gd name="adj1" fmla="val -208205"/>
                <a:gd name="adj2" fmla="val 130091"/>
              </a:avLst>
            </a:prstGeom>
            <a:ln w="6350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51730883_1964489946938215_2794366419255427072_n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7640" y="610235"/>
            <a:ext cx="5334635" cy="6034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84065" y="1527810"/>
            <a:ext cx="6033770" cy="41979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系统启动：</a:t>
            </a:r>
            <a:r>
              <a:rPr lang="en-US" altLang="zh-CN" sz="2000" b="1">
                <a:solidFill>
                  <a:srgbClr val="9C0B15"/>
                </a:solidFill>
              </a:rPr>
              <a:t>INITRAMFS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INITRAMFS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：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Initial RAM File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System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>
                <a:sym typeface="+mn-ea"/>
              </a:rPr>
              <a:t>	在启动器（</a:t>
            </a:r>
            <a:r>
              <a:rPr lang="en-US" altLang="zh-CN" sz="2000">
                <a:sym typeface="+mn-ea"/>
              </a:rPr>
              <a:t>Bootloader</a:t>
            </a:r>
            <a:r>
              <a:rPr lang="zh-CN" altLang="en-US" sz="2000">
                <a:sym typeface="+mn-ea"/>
              </a:rPr>
              <a:t>，如</a:t>
            </a:r>
            <a:r>
              <a:rPr lang="en-US" altLang="zh-CN" sz="2000">
                <a:sym typeface="+mn-ea"/>
              </a:rPr>
              <a:t>GRUB</a:t>
            </a:r>
            <a:r>
              <a:rPr lang="zh-CN" altLang="en-US" sz="2000">
                <a:sym typeface="+mn-ea"/>
              </a:rPr>
              <a:t>等）加载内核进内存时，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也会在内存中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加载一个INITRAMFS，它具备基本的外存驱动程序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内核启动后，先挂载</a:t>
            </a:r>
            <a:r>
              <a:rPr lang="en-US" altLang="zh-CN" sz="2000">
                <a:sym typeface="+mn-ea"/>
              </a:rPr>
              <a:t>INITRAMFS</a:t>
            </a:r>
            <a:r>
              <a:rPr lang="zh-CN" altLang="en-US" sz="2000">
                <a:sym typeface="+mn-ea"/>
              </a:rPr>
              <a:t>，然后从中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加载外存的驱动程序模块</a:t>
            </a:r>
            <a:r>
              <a:rPr lang="zh-CN" altLang="en-US" sz="2000">
                <a:sym typeface="+mn-ea"/>
              </a:rPr>
              <a:t>。此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时内核才可以驱动外存，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并将外存中的根文件系统挂载在INITRAMFS的根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目录下，覆盖掉INITRAMFS的所有内容</a:t>
            </a:r>
            <a:r>
              <a:rPr lang="zh-CN" altLang="en-US" sz="2000">
                <a:sym typeface="+mn-ea"/>
              </a:rPr>
              <a:t>（但</a:t>
            </a:r>
            <a:r>
              <a:rPr lang="en-US" altLang="zh-CN" sz="2000">
                <a:sym typeface="+mn-ea"/>
              </a:rPr>
              <a:t>INITRAMFS</a:t>
            </a:r>
            <a:r>
              <a:rPr lang="zh-CN" altLang="en-US" sz="2000">
                <a:sym typeface="+mn-ea"/>
              </a:rPr>
              <a:t>仍然被挂载</a:t>
            </a:r>
            <a:r>
              <a:rPr lang="zh-CN" altLang="en-US" sz="2000">
                <a:sym typeface="+mn-ea"/>
              </a:rPr>
              <a:t>着）。</a:t>
            </a: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）内核与</a:t>
            </a:r>
            <a:r>
              <a:rPr lang="en-US" altLang="zh-CN" sz="2000">
                <a:sym typeface="+mn-ea"/>
              </a:rPr>
              <a:t>INITRAMFS</a:t>
            </a:r>
            <a:r>
              <a:rPr lang="zh-CN" altLang="en-US" sz="2000">
                <a:sym typeface="+mn-ea"/>
              </a:rPr>
              <a:t>的映像也在外存上。启动器如何将它们读入内存</a:t>
            </a:r>
            <a:r>
              <a:rPr lang="zh-CN" altLang="en-US" sz="2000">
                <a:sym typeface="+mn-ea"/>
              </a:rPr>
              <a:t>？</a:t>
            </a:r>
            <a:endParaRPr lang="zh-CN" altLang="en-US" sz="2000">
              <a:sym typeface="+mn-ea"/>
            </a:endParaRPr>
          </a:p>
          <a:p>
            <a:pPr marL="0" lvl="1"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）在什么情况下，不需要使用</a:t>
            </a:r>
            <a:r>
              <a:rPr lang="en-US" altLang="zh-CN" sz="2000">
                <a:sym typeface="+mn-ea"/>
              </a:rPr>
              <a:t>INITRAMFS</a:t>
            </a:r>
            <a:r>
              <a:rPr lang="zh-CN" altLang="en-US" sz="2000">
                <a:sym typeface="+mn-ea"/>
              </a:rPr>
              <a:t>？</a:t>
            </a:r>
            <a:endParaRPr lang="zh-CN" altLang="en-US" sz="2000"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93895" y="3147695"/>
            <a:ext cx="4272280" cy="2733675"/>
            <a:chOff x="3997" y="5437"/>
            <a:chExt cx="6728" cy="4305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3997" y="5437"/>
              <a:ext cx="6728" cy="4305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外存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4436" y="6023"/>
              <a:ext cx="5788" cy="3173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根文件系统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6057" y="7330"/>
              <a:ext cx="2608" cy="1232"/>
            </a:xfrm>
            <a:prstGeom prst="rect">
              <a:avLst/>
            </a:prstGeom>
            <a:solidFill>
              <a:srgbClr val="00B0F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完整功能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的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外存驱动程序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280160" y="3519805"/>
            <a:ext cx="2037715" cy="201485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 b="1">
                <a:solidFill>
                  <a:schemeClr val="bg1"/>
                </a:solidFill>
                <a:sym typeface="+mn-ea"/>
              </a:rPr>
              <a:t>INITRAMFS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1502410" y="4349750"/>
            <a:ext cx="1656080" cy="78232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最小化的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外存驱动程序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07" name="肘形连接符 106"/>
          <p:cNvCxnSpPr>
            <a:stCxn id="17" idx="3"/>
          </p:cNvCxnSpPr>
          <p:nvPr>
            <p:custDataLst>
              <p:tags r:id="rId7"/>
            </p:custDataLst>
          </p:nvPr>
        </p:nvCxnSpPr>
        <p:spPr>
          <a:xfrm flipV="1">
            <a:off x="3158490" y="3147695"/>
            <a:ext cx="3471545" cy="1593215"/>
          </a:xfrm>
          <a:prstGeom prst="bentConnector4">
            <a:avLst>
              <a:gd name="adj1" fmla="val 22901"/>
              <a:gd name="adj2" fmla="val 118134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系统管理：</a:t>
            </a:r>
            <a:r>
              <a:rPr lang="en-US" altLang="zh-CN" sz="2000" b="1">
                <a:solidFill>
                  <a:srgbClr val="9C0B15"/>
                </a:solidFill>
              </a:rPr>
              <a:t>PROC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PROC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文件系统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被组织成文件形式的系统管理和状态信息。这样，文件的权限系统和访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问方式也可以套用到系统状态信息上，不需要再专门设计一套接口给它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们。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6758" b="24414"/>
          <a:stretch>
            <a:fillRect/>
          </a:stretch>
        </p:blipFill>
        <p:spPr>
          <a:xfrm>
            <a:off x="1155065" y="2104390"/>
            <a:ext cx="7477125" cy="45859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系统管理：</a:t>
            </a:r>
            <a:r>
              <a:rPr lang="en-US" altLang="zh-CN" sz="2000" b="1">
                <a:solidFill>
                  <a:srgbClr val="9C0B15"/>
                </a:solidFill>
              </a:rPr>
              <a:t>PROC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/proc/xxx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xxx</a:t>
            </a:r>
            <a:r>
              <a:rPr lang="zh-CN" altLang="en-US" sz="2000">
                <a:sym typeface="+mn-ea"/>
              </a:rPr>
              <a:t>号进程的相关信息，包括其命令行参数、可执行文件位置、当前状态、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页表、栈和当前其打开的</a:t>
            </a:r>
            <a:r>
              <a:rPr lang="zh-CN" altLang="en-US" sz="2000">
                <a:sym typeface="+mn-ea"/>
              </a:rPr>
              <a:t>文件等。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4350" y="2466975"/>
            <a:ext cx="8758555" cy="2952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系统管理：</a:t>
            </a:r>
            <a:r>
              <a:rPr lang="en-US" altLang="zh-CN" sz="2000" b="1">
                <a:solidFill>
                  <a:srgbClr val="9C0B15"/>
                </a:solidFill>
              </a:rPr>
              <a:t>PROC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/proc/cpuinfo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ym typeface="+mn-ea"/>
              </a:rPr>
              <a:t>相关信息。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9545" y="1653540"/>
            <a:ext cx="7168515" cy="49415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分区：GPT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分区：</a:t>
            </a:r>
            <a:r>
              <a:rPr lang="en-US" altLang="zh-CN" sz="2000" b="1">
                <a:solidFill>
                  <a:srgbClr val="9C0B15"/>
                </a:solidFill>
              </a:rPr>
              <a:t>GPT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Global Unique ID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一种</a:t>
            </a:r>
            <a:r>
              <a:rPr lang="en-US" altLang="zh-CN" sz="2000">
                <a:sym typeface="+mn-ea"/>
              </a:rPr>
              <a:t>128</a:t>
            </a:r>
            <a:r>
              <a:rPr lang="zh-CN" altLang="en-US" sz="2000">
                <a:sym typeface="+mn-ea"/>
              </a:rPr>
              <a:t>位的随机生成的ID，几乎可以保证世界上找不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GUID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两个相同的，因此称为GUID。可以看成是某种哈希值标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签，也称为</a:t>
            </a:r>
            <a:r>
              <a:rPr lang="en-US" altLang="zh-CN" sz="2000">
                <a:sym typeface="+mn-ea"/>
              </a:rPr>
              <a:t>Universally Unique ID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UUID</a:t>
            </a:r>
            <a:r>
              <a:rPr lang="zh-CN" altLang="en-US" sz="2000">
                <a:sym typeface="+mn-ea"/>
              </a:rPr>
              <a:t>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例子</a:t>
            </a:r>
            <a:r>
              <a:rPr lang="en-US" altLang="zh-CN" sz="2000">
                <a:sym typeface="+mn-ea"/>
              </a:rPr>
              <a:t>	4855FB6D-3858-42A5-BF8B-5785DD294DDE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描述一个分区，至少需要什么信息？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GP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分区描述符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33375" y="3335655"/>
          <a:ext cx="9228455" cy="277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717"/>
                <a:gridCol w="2656205"/>
                <a:gridCol w="4042008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16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分区类型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GUID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系统自行决定类型与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GUID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的对应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16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GUID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随机生成一个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0x20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分区起始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LBA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</a:t>
                      </a:r>
                      <a:endParaRPr 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0x28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分区结束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</a:t>
                      </a:r>
                      <a:endParaRPr 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0x30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分区属性</a:t>
                      </a:r>
                      <a:endParaRPr lang="zh-CN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第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位置位代表系统固件，第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1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位置位代表操作系统恢复分区等。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0x38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72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分区名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-</a:t>
                      </a:r>
                      <a:endParaRPr 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系统管理：</a:t>
            </a:r>
            <a:r>
              <a:rPr lang="en-US" altLang="zh-CN" sz="2000" b="1">
                <a:solidFill>
                  <a:srgbClr val="9C0B15"/>
                </a:solidFill>
              </a:rPr>
              <a:t>PROC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/proc/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mem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info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内存的</a:t>
            </a:r>
            <a:r>
              <a:rPr lang="zh-CN" altLang="en-US" sz="2000">
                <a:sym typeface="+mn-ea"/>
              </a:rPr>
              <a:t>相关信息。</a:t>
            </a:r>
            <a:endParaRPr lang="zh-CN" altLang="en-US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14220" y="1640840"/>
            <a:ext cx="5758815" cy="47726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系统管理：</a:t>
            </a:r>
            <a:r>
              <a:rPr lang="en-US" altLang="zh-CN" sz="2000" b="1">
                <a:solidFill>
                  <a:srgbClr val="9C0B15"/>
                </a:solidFill>
              </a:rPr>
              <a:t>PROC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/proc/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net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网络状态的</a:t>
            </a:r>
            <a:r>
              <a:rPr lang="zh-CN" altLang="en-US" sz="2000">
                <a:sym typeface="+mn-ea"/>
              </a:rPr>
              <a:t>相关信息。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1345" y="2463800"/>
            <a:ext cx="8585200" cy="3034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0675" y="166370"/>
            <a:ext cx="9133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系统管理：</a:t>
            </a:r>
            <a:r>
              <a:rPr lang="en-US" altLang="zh-CN" sz="2000" b="1">
                <a:solidFill>
                  <a:srgbClr val="9C0B15"/>
                </a:solidFill>
              </a:rPr>
              <a:t>PROC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/proc/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stat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一些系统</a:t>
            </a:r>
            <a:r>
              <a:rPr lang="zh-CN" altLang="en-US" sz="2000">
                <a:sym typeface="+mn-ea"/>
              </a:rPr>
              <a:t>统计信息。</a:t>
            </a:r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5175" y="1833245"/>
            <a:ext cx="8244205" cy="3698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文件访问接口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文件访问接口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226060" y="676910"/>
          <a:ext cx="9228455" cy="640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8155"/>
                <a:gridCol w="3126105"/>
                <a:gridCol w="2263140"/>
                <a:gridCol w="20910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+mn-ea"/>
                          <a:cs typeface="+mn-ea"/>
                        </a:rPr>
                        <a:t>C</a:t>
                      </a:r>
                      <a:r>
                        <a:rPr lang="zh-CN" altLang="en-US" sz="1800">
                          <a:latin typeface="+mn-ea"/>
                          <a:cs typeface="+mn-ea"/>
                        </a:rPr>
                        <a:t>运行时库接口</a:t>
                      </a:r>
                      <a:endParaRPr lang="zh-CN" altLang="en-US" sz="1800">
                        <a:latin typeface="+mn-ea"/>
                        <a:cs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+mn-ea"/>
                          <a:cs typeface="+mn-ea"/>
                        </a:rPr>
                        <a:t>Linux</a:t>
                      </a:r>
                      <a:r>
                        <a:rPr lang="zh-CN" altLang="en-US" sz="1800">
                          <a:latin typeface="+mn-ea"/>
                          <a:cs typeface="+mn-ea"/>
                        </a:rPr>
                        <a:t>原生接口</a:t>
                      </a:r>
                      <a:endParaRPr lang="zh-CN" altLang="en-US" sz="1800">
                        <a:latin typeface="+mn-ea"/>
                        <a:cs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+mn-ea"/>
                          <a:cs typeface="+mn-ea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latin typeface="+mn-ea"/>
                          <a:cs typeface="+mn-ea"/>
                          <a:sym typeface="+mn-ea"/>
                        </a:rPr>
                        <a:t>原生接口</a:t>
                      </a:r>
                      <a:endParaRPr lang="zh-CN" altLang="en-US" sz="1800">
                        <a:latin typeface="+mn-ea"/>
                        <a:cs typeface="+mn-ea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功能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fopen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open/creat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CreateFile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打开或创建文件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mkdi</a:t>
                      </a: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r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CreateDirectory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创建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目录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fclose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close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CloseHandle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关闭文件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rmdi</a:t>
                      </a: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r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RemoveDirectory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删除目录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rename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MoveFile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重命名或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移动文件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fread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read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ReadFile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读文件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fscanf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格式化读文件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fwrite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write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WriteFile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写文件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fprintf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格式化写文件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fseek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lseek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SetFilePointer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移动文件指针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fstat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stat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GetFileAttributes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查询文件信息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do_ioctl(FS_IOC_SETFLAGS)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SetFileAttributes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设置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文件信息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ftruncate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SetEndOfFile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截断文件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dup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DuplicateHandle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复制文件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描述符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fflush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fsync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FlushFileBuffers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同步文件到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磁盘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文件访问接口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文件在内核内存中的描述</a:t>
            </a:r>
            <a:r>
              <a:rPr lang="zh-CN" altLang="en-US" sz="2000" b="1">
                <a:solidFill>
                  <a:srgbClr val="9C0B15"/>
                </a:solidFill>
              </a:rPr>
              <a:t>结构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pic>
        <p:nvPicPr>
          <p:cNvPr id="14339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6610" y="572135"/>
            <a:ext cx="8154670" cy="60979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闪存：YAFFS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 池化：ZFS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启动：INITRAMFS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管理：PROC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文件访问接口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访问控制接口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访问</a:t>
            </a:r>
            <a:r>
              <a:rPr lang="zh-CN" altLang="en-US" sz="2000" b="1">
                <a:solidFill>
                  <a:srgbClr val="9C0B15"/>
                </a:solidFill>
              </a:rPr>
              <a:t>控制接口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磁盘配额限制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为了防止某用户使用过多磁盘空间，操作系统还允许限制某用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户的最大磁盘</a:t>
            </a:r>
            <a:r>
              <a:rPr lang="zh-CN" altLang="en-US" sz="2000">
                <a:sym typeface="+mn-ea"/>
              </a:rPr>
              <a:t>用量。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磁盘共享限制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部分操作系统提供将磁盘共享到网络的功能。网络可能会引入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额外的攻击面，因此共享时可以指定用户的访问权限。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一个常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见的权限设定是只读，这样用户就只能远程读取磁盘上的文件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而无法修改它们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388745" y="965835"/>
          <a:ext cx="7010400" cy="614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5505"/>
                <a:gridCol w="2783840"/>
                <a:gridCol w="20910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+mn-ea"/>
                          <a:cs typeface="+mn-ea"/>
                        </a:rPr>
                        <a:t>Linux</a:t>
                      </a:r>
                      <a:r>
                        <a:rPr lang="zh-CN" altLang="en-US" sz="1800">
                          <a:latin typeface="+mn-ea"/>
                          <a:cs typeface="+mn-ea"/>
                        </a:rPr>
                        <a:t>原生接口</a:t>
                      </a:r>
                      <a:endParaRPr lang="zh-CN" altLang="en-US" sz="1800">
                        <a:latin typeface="+mn-ea"/>
                        <a:cs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+mn-ea"/>
                          <a:cs typeface="+mn-ea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latin typeface="+mn-ea"/>
                          <a:cs typeface="+mn-ea"/>
                          <a:sym typeface="+mn-ea"/>
                        </a:rPr>
                        <a:t>原生接口</a:t>
                      </a:r>
                      <a:endParaRPr lang="zh-CN" altLang="en-US" sz="1800">
                        <a:latin typeface="+mn-ea"/>
                        <a:cs typeface="+mn-ea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+mn-ea"/>
                        </a:rPr>
                        <a:t>功能</a:t>
                      </a:r>
                      <a:endParaRPr lang="zh-CN" altLang="en-US" sz="1800">
                        <a:latin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stat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GetFileSecurity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获取文件权限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chmod/fchmod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SetFileSecurity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设置文件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权限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access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测试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文件权限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</a:rPr>
                        <a:t>fchown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+mn-ea"/>
                          <a:cs typeface="思源黑体 CN Regular" panose="020B0500000000000000" charset="-122"/>
                          <a:sym typeface="+mn-ea"/>
                        </a:rPr>
                        <a:t>SetFileSecurity</a:t>
                      </a:r>
                      <a:endParaRPr lang="en-US" altLang="zh-CN" sz="1800">
                        <a:latin typeface="+mn-ea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改变</a:t>
                      </a:r>
                      <a:r>
                        <a:rPr lang="zh-CN" altLang="en-US" sz="1800">
                          <a:latin typeface="+mn-ea"/>
                          <a:cs typeface="思源黑体 CN Regular" panose="020B0500000000000000" charset="-122"/>
                        </a:rPr>
                        <a:t>文件所有者</a:t>
                      </a:r>
                      <a:endParaRPr lang="zh-CN" altLang="en-US" sz="1800">
                        <a:latin typeface="+mn-ea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访问控制接口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>
            <p:custDataLst>
              <p:tags r:id="rId2"/>
            </p:custDataLst>
          </p:nvPr>
        </p:nvSpPr>
        <p:spPr>
          <a:xfrm>
            <a:off x="554990" y="140335"/>
            <a:ext cx="8625205" cy="432562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16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号测验：第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9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请简述混合索引法的好处。一级索引多还是三级索引多对性能更有利？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ym typeface="+mn-ea"/>
              </a:rPr>
              <a:t>5</a:t>
            </a:r>
            <a:r>
              <a:rPr lang="zh-CN" altLang="en-US" sz="4400">
                <a:sym typeface="+mn-ea"/>
              </a:rPr>
              <a:t>分钟）</a:t>
            </a:r>
            <a:endParaRPr lang="zh-CN" altLang="en-US" sz="4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访问控制接口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>
            <p:custDataLst>
              <p:tags r:id="rId2"/>
            </p:custDataLst>
          </p:nvPr>
        </p:nvSpPr>
        <p:spPr>
          <a:xfrm>
            <a:off x="554990" y="140335"/>
            <a:ext cx="8625205" cy="500316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号测验：第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9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3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假设某</a:t>
            </a:r>
            <a:r>
              <a:rPr lang="zh-CN" sz="4400">
                <a:sym typeface="+mn-ea"/>
              </a:rPr>
              <a:t>机械硬盘</a:t>
            </a:r>
            <a:r>
              <a:rPr lang="en-US" altLang="zh-CN" sz="4400">
                <a:sym typeface="+mn-ea"/>
              </a:rPr>
              <a:t>C=1000</a:t>
            </a:r>
            <a:r>
              <a:rPr lang="zh-CN" altLang="en-US" sz="4400">
                <a:sym typeface="+mn-ea"/>
              </a:rPr>
              <a:t>，</a:t>
            </a:r>
            <a:r>
              <a:rPr lang="en-US" altLang="zh-CN" sz="4400">
                <a:sym typeface="+mn-ea"/>
              </a:rPr>
              <a:t>H=S=10</a:t>
            </a:r>
            <a:r>
              <a:rPr lang="zh-CN" altLang="en-US" sz="4400">
                <a:sym typeface="+mn-ea"/>
              </a:rPr>
              <a:t>。请计算其</a:t>
            </a:r>
            <a:r>
              <a:rPr lang="en-US" altLang="zh-CN" sz="4400">
                <a:sym typeface="+mn-ea"/>
              </a:rPr>
              <a:t>CHS</a:t>
            </a:r>
            <a:r>
              <a:rPr lang="zh-CN" altLang="en-US" sz="4400">
                <a:sym typeface="+mn-ea"/>
              </a:rPr>
              <a:t>地址（</a:t>
            </a:r>
            <a:r>
              <a:rPr lang="en-US" altLang="zh-CN" sz="4400">
                <a:sym typeface="+mn-ea"/>
              </a:rPr>
              <a:t>531</a:t>
            </a:r>
            <a:r>
              <a:rPr lang="zh-CN" altLang="en-US" sz="4400">
                <a:sym typeface="+mn-ea"/>
              </a:rPr>
              <a:t>，</a:t>
            </a:r>
            <a:r>
              <a:rPr lang="en-US" altLang="zh-CN" sz="4400">
                <a:sym typeface="+mn-ea"/>
              </a:rPr>
              <a:t>6</a:t>
            </a:r>
            <a:r>
              <a:rPr lang="zh-CN" altLang="en-US" sz="4400">
                <a:sym typeface="+mn-ea"/>
              </a:rPr>
              <a:t>，</a:t>
            </a:r>
            <a:r>
              <a:rPr lang="en-US" altLang="zh-CN" sz="4400">
                <a:sym typeface="+mn-ea"/>
              </a:rPr>
              <a:t>8</a:t>
            </a:r>
            <a:r>
              <a:rPr lang="zh-CN" altLang="en-US" sz="4400">
                <a:sym typeface="+mn-ea"/>
              </a:rPr>
              <a:t>）对应的</a:t>
            </a:r>
            <a:r>
              <a:rPr lang="en-US" altLang="zh-CN" sz="4400">
                <a:sym typeface="+mn-ea"/>
              </a:rPr>
              <a:t>LBA</a:t>
            </a:r>
            <a:r>
              <a:rPr lang="zh-CN" altLang="en-US" sz="4400">
                <a:sym typeface="+mn-ea"/>
              </a:rPr>
              <a:t>地址。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ym typeface="+mn-ea"/>
              </a:rPr>
              <a:t>5</a:t>
            </a:r>
            <a:r>
              <a:rPr lang="zh-CN" altLang="en-US" sz="4400">
                <a:sym typeface="+mn-ea"/>
              </a:rPr>
              <a:t>分钟）</a:t>
            </a:r>
            <a:endParaRPr lang="zh-CN" altLang="en-US" sz="4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访问控制接口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67766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题目一</a:t>
            </a:r>
            <a:r>
              <a:rPr lang="en-US" altLang="zh-CN" sz="2000" b="1">
                <a:sym typeface="+mn-ea"/>
              </a:rPr>
              <a:t> </a:t>
            </a:r>
            <a:r>
              <a:rPr lang="zh-CN" sz="2000">
                <a:sym typeface="+mn-ea"/>
              </a:rPr>
              <a:t>查阅资料，描述如何使用</a:t>
            </a:r>
            <a:r>
              <a:rPr lang="en-US" altLang="zh-CN" sz="2000">
                <a:sym typeface="+mn-ea"/>
              </a:rPr>
              <a:t>chmod</a:t>
            </a:r>
            <a:r>
              <a:rPr lang="zh-CN" altLang="en-US" sz="2000">
                <a:sym typeface="+mn-ea"/>
              </a:rPr>
              <a:t>来设置文件的权限，以及</a:t>
            </a:r>
            <a:r>
              <a:rPr lang="en-US" altLang="zh-CN" sz="2000">
                <a:sym typeface="+mn-ea"/>
              </a:rPr>
              <a:t>chmod</a:t>
            </a:r>
            <a:r>
              <a:rPr lang="zh-CN" altLang="en-US" sz="2000">
                <a:sym typeface="+mn-ea"/>
              </a:rPr>
              <a:t>后跟着的数字代表什么。为什么执行</a:t>
            </a:r>
            <a:r>
              <a:rPr lang="en-US" altLang="zh-CN" sz="2000">
                <a:sym typeface="+mn-ea"/>
              </a:rPr>
              <a:t>chmod</a:t>
            </a:r>
            <a:r>
              <a:rPr lang="zh-CN" altLang="en-US" sz="2000">
                <a:sym typeface="+mn-ea"/>
              </a:rPr>
              <a:t>命令需要超级用户权限？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题目二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在数据磁带行业，</a:t>
            </a:r>
            <a:r>
              <a:rPr lang="zh-CN" sz="2000">
                <a:sym typeface="+mn-ea"/>
              </a:rPr>
              <a:t>磁带（耗材）很便宜，然而磁带机（固定资产）却很贵</a:t>
            </a:r>
            <a:r>
              <a:rPr lang="zh-CN" altLang="en-US" sz="2000">
                <a:sym typeface="+mn-ea"/>
              </a:rPr>
              <a:t>。在喷墨打印机行业，墨盒（耗材）很贵，然而打印机（固定资产）却很便宜。是什么导致了这两个市场的商业策略</a:t>
            </a:r>
            <a:r>
              <a:rPr lang="zh-CN" altLang="en-US" sz="2000">
                <a:sym typeface="+mn-ea"/>
              </a:rPr>
              <a:t>不同？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题目三</a:t>
            </a:r>
            <a:r>
              <a:rPr lang="en-US" altLang="zh-CN" sz="2000">
                <a:sym typeface="+mn-ea"/>
              </a:rPr>
              <a:t> EXT4</a:t>
            </a:r>
            <a:r>
              <a:rPr lang="zh-CN" altLang="en-US" sz="2000">
                <a:sym typeface="+mn-ea"/>
              </a:rPr>
              <a:t>文件系统对软链接做了什么特殊优化？</a:t>
            </a:r>
            <a:r>
              <a:rPr lang="zh-CN" sz="2000">
                <a:sym typeface="+mn-ea"/>
              </a:rPr>
              <a:t>查找资料，说说软链接是怎么在磁盘上存储的。它和常规文件在长度方面有什么不同？</a:t>
            </a: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题目四</a:t>
            </a:r>
            <a:r>
              <a:rPr lang="en-US" altLang="zh-CN" sz="2000">
                <a:sym typeface="+mn-ea"/>
              </a:rPr>
              <a:t> EXT3</a:t>
            </a:r>
            <a:r>
              <a:rPr lang="zh-CN" altLang="en-US" sz="2000">
                <a:sym typeface="+mn-ea"/>
              </a:rPr>
              <a:t>文件系统引入了目录文件哈希树的支持，但它仍然能对</a:t>
            </a:r>
            <a:r>
              <a:rPr lang="en-US" altLang="zh-CN" sz="2000">
                <a:sym typeface="+mn-ea"/>
              </a:rPr>
              <a:t>EXT2</a:t>
            </a:r>
            <a:r>
              <a:rPr lang="zh-CN" altLang="en-US" sz="2000">
                <a:sym typeface="+mn-ea"/>
              </a:rPr>
              <a:t>兼容。查阅资料说明它是怎么伪装哈希树以做到这一点的？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题目五</a:t>
            </a:r>
            <a:r>
              <a:rPr lang="en-US" altLang="zh-CN" sz="2000">
                <a:sym typeface="+mn-ea"/>
              </a:rPr>
              <a:t> LTFS</a:t>
            </a:r>
            <a:r>
              <a:rPr lang="zh-CN" altLang="en-US" sz="2000">
                <a:sym typeface="+mn-ea"/>
              </a:rPr>
              <a:t>可以看作一种日志结构文件系统吗？</a:t>
            </a:r>
            <a:r>
              <a:rPr lang="zh-CN" altLang="en-US" sz="2000">
                <a:sym typeface="+mn-ea"/>
              </a:rPr>
              <a:t>为什么？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题目六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假设闪存一旦出现坏块，其上的数据即丢失。请参考</a:t>
            </a:r>
            <a:r>
              <a:rPr lang="en-US" altLang="zh-CN" sz="2000">
                <a:sym typeface="+mn-ea"/>
              </a:rPr>
              <a:t>RAID5</a:t>
            </a:r>
            <a:r>
              <a:rPr lang="zh-CN" altLang="en-US" sz="2000">
                <a:sym typeface="+mn-ea"/>
              </a:rPr>
              <a:t>的实现，提出一种在使用中发现新坏块不导致数据损失的</a:t>
            </a:r>
            <a:r>
              <a:rPr lang="zh-CN" altLang="en-US" sz="2000">
                <a:sym typeface="+mn-ea"/>
              </a:rPr>
              <a:t>方法。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分区：GPT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磁带：LTFS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硬盘：EXT4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访问控制接口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36968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题目七</a:t>
            </a:r>
            <a:r>
              <a:rPr lang="en-US" altLang="zh-CN" sz="2000" b="1">
                <a:sym typeface="+mn-ea"/>
              </a:rPr>
              <a:t> </a:t>
            </a:r>
            <a:r>
              <a:rPr lang="zh-CN" sz="2000">
                <a:sym typeface="+mn-ea"/>
              </a:rPr>
              <a:t>在介绍</a:t>
            </a:r>
            <a:r>
              <a:rPr lang="en-US" altLang="zh-CN" sz="2000">
                <a:sym typeface="+mn-ea"/>
              </a:rPr>
              <a:t>YAFFS</a:t>
            </a:r>
            <a:r>
              <a:rPr lang="zh-CN" altLang="en-US" sz="2000">
                <a:sym typeface="+mn-ea"/>
              </a:rPr>
              <a:t>的主动垃圾回收功能时，配图中有一处（有意留下</a:t>
            </a:r>
            <a:r>
              <a:rPr lang="zh-CN" altLang="en-US" sz="2000">
                <a:sym typeface="+mn-ea"/>
              </a:rPr>
              <a:t>的）错误。它是什么？正确的图应该</a:t>
            </a:r>
            <a:r>
              <a:rPr lang="zh-CN" altLang="en-US" sz="2000">
                <a:sym typeface="+mn-ea"/>
              </a:rPr>
              <a:t>怎么画？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题目八</a:t>
            </a:r>
            <a:r>
              <a:rPr lang="en-US" altLang="zh-CN" sz="2000" b="1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在使用</a:t>
            </a:r>
            <a:r>
              <a:rPr lang="en-US" altLang="zh-CN" sz="2000">
                <a:sym typeface="+mn-ea"/>
              </a:rPr>
              <a:t>*.vmdk</a:t>
            </a:r>
            <a:r>
              <a:rPr lang="zh-CN" altLang="en-US" sz="2000">
                <a:sym typeface="+mn-ea"/>
              </a:rPr>
              <a:t>或</a:t>
            </a:r>
            <a:r>
              <a:rPr lang="en-US" altLang="zh-CN" sz="2000">
                <a:sym typeface="+mn-ea"/>
              </a:rPr>
              <a:t>*.vdi</a:t>
            </a:r>
            <a:r>
              <a:rPr lang="zh-CN" altLang="en-US" sz="2000">
                <a:sym typeface="+mn-ea"/>
              </a:rPr>
              <a:t>时，虚拟机的硬盘</a:t>
            </a:r>
            <a:r>
              <a:rPr lang="en-US" altLang="zh-CN" sz="2000">
                <a:sym typeface="+mn-ea"/>
              </a:rPr>
              <a:t>I/O</a:t>
            </a:r>
            <a:r>
              <a:rPr lang="zh-CN" altLang="en-US" sz="2000">
                <a:sym typeface="+mn-ea"/>
              </a:rPr>
              <a:t>性能会比物理机低。为什么？怎么让两者的性能接近？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题目九</a:t>
            </a:r>
            <a:r>
              <a:rPr lang="en-US" altLang="zh-CN" sz="2000" b="1">
                <a:sym typeface="+mn-ea"/>
              </a:rPr>
              <a:t> </a:t>
            </a:r>
            <a:r>
              <a:rPr lang="zh-CN" altLang="en-US" sz="2000">
                <a:sym typeface="+mn-ea"/>
              </a:rPr>
              <a:t>查询资料，并简要介绍</a:t>
            </a:r>
            <a:r>
              <a:rPr lang="en-US" altLang="zh-CN" sz="2000">
                <a:sym typeface="+mn-ea"/>
              </a:rPr>
              <a:t>NFS</a:t>
            </a:r>
            <a:r>
              <a:rPr lang="zh-CN" altLang="en-US" sz="2000">
                <a:sym typeface="+mn-ea"/>
              </a:rPr>
              <a:t>文件系统。它的最常见用途是什么？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题目十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在</a:t>
            </a:r>
            <a:r>
              <a:rPr lang="en-US" altLang="zh-CN" sz="2000">
                <a:sym typeface="+mn-ea"/>
              </a:rPr>
              <a:t>PROC</a:t>
            </a:r>
            <a:r>
              <a:rPr lang="zh-CN" altLang="en-US" sz="2000">
                <a:sym typeface="+mn-ea"/>
              </a:rPr>
              <a:t>文件系统中，具体如何查询某进程的当前运行状态？挑选一个进程，查询其运行状态，并将输出结果截图粘贴在</a:t>
            </a:r>
            <a:r>
              <a:rPr lang="zh-CN" altLang="en-US" sz="2000">
                <a:sym typeface="+mn-ea"/>
              </a:rPr>
              <a:t>作业中。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题目十一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用于</a:t>
            </a:r>
            <a:r>
              <a:rPr lang="en-US" altLang="zh-CN" sz="2000">
                <a:sym typeface="+mn-ea"/>
              </a:rPr>
              <a:t>fopen</a:t>
            </a:r>
            <a:r>
              <a:rPr lang="zh-CN" altLang="en-US" sz="2000">
                <a:sym typeface="+mn-ea"/>
              </a:rPr>
              <a:t>等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语言运行时库</a:t>
            </a:r>
            <a:r>
              <a:rPr lang="zh-CN" altLang="en-US" sz="2000">
                <a:sym typeface="+mn-ea"/>
              </a:rPr>
              <a:t>函数的</a:t>
            </a:r>
            <a:r>
              <a:rPr lang="en-US" altLang="zh-CN" sz="2000">
                <a:sym typeface="+mn-ea"/>
              </a:rPr>
              <a:t>FILE</a:t>
            </a:r>
            <a:r>
              <a:rPr lang="zh-CN" altLang="en-US" sz="2000">
                <a:sym typeface="+mn-ea"/>
              </a:rPr>
              <a:t>结构体和用于</a:t>
            </a:r>
            <a:r>
              <a:rPr lang="en-US" altLang="zh-CN" sz="2000">
                <a:sym typeface="+mn-ea"/>
              </a:rPr>
              <a:t>open</a:t>
            </a:r>
            <a:r>
              <a:rPr lang="zh-CN" altLang="en-US" sz="2000">
                <a:sym typeface="+mn-ea"/>
              </a:rPr>
              <a:t>等</a:t>
            </a:r>
            <a:r>
              <a:rPr lang="zh-CN" altLang="en-US" sz="2000">
                <a:sym typeface="+mn-ea"/>
              </a:rPr>
              <a:t>系统调用的</a:t>
            </a:r>
            <a:r>
              <a:rPr lang="en-US" altLang="zh-CN" sz="2000">
                <a:sym typeface="+mn-ea"/>
              </a:rPr>
              <a:t>fd</a:t>
            </a:r>
            <a:r>
              <a:rPr lang="zh-CN" altLang="en-US" sz="2000">
                <a:sym typeface="+mn-ea"/>
              </a:rPr>
              <a:t>数字有何不同？</a:t>
            </a:r>
            <a:r>
              <a:rPr lang="en-US" altLang="zh-CN" sz="2000">
                <a:sym typeface="+mn-ea"/>
              </a:rPr>
              <a:t>fopen</a:t>
            </a:r>
            <a:r>
              <a:rPr lang="zh-CN" altLang="en-US" sz="2000">
                <a:sym typeface="+mn-ea"/>
              </a:rPr>
              <a:t>最终是怎样调用</a:t>
            </a:r>
            <a:r>
              <a:rPr lang="en-US" altLang="zh-CN" sz="2000">
                <a:sym typeface="+mn-ea"/>
              </a:rPr>
              <a:t>open</a:t>
            </a:r>
            <a:r>
              <a:rPr lang="zh-CN" altLang="en-US" sz="2000">
                <a:sym typeface="+mn-ea"/>
              </a:rPr>
              <a:t>的？请查找资料加以说</a:t>
            </a:r>
            <a:r>
              <a:rPr lang="zh-CN" altLang="en-US" sz="2000">
                <a:sym typeface="+mn-ea"/>
              </a:rPr>
              <a:t>说明。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题目十二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我们有时也会将共享文件夹权限设置为仅允许添加新文件。这有什么</a:t>
            </a:r>
            <a:r>
              <a:rPr lang="zh-CN" altLang="en-US" sz="2000">
                <a:sym typeface="+mn-ea"/>
              </a:rPr>
              <a:t>潜在用途？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分区：GPT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分区：</a:t>
            </a:r>
            <a:r>
              <a:rPr lang="en-US" altLang="zh-CN" sz="2000" b="1">
                <a:solidFill>
                  <a:srgbClr val="9C0B15"/>
                </a:solidFill>
              </a:rPr>
              <a:t>GPT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Global Unique IDentifier（GUID） Partition Table（GPT）</a:t>
            </a:r>
            <a:endParaRPr lang="en-US" altLang="zh-CN" sz="200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33375" y="1181100"/>
          <a:ext cx="9228455" cy="554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6075"/>
                <a:gridCol w="1910080"/>
                <a:gridCol w="1931035"/>
                <a:gridCol w="1890395"/>
                <a:gridCol w="1880870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设备块地址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描述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MBR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兼容头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>
                        <a:alpha val="50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主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GPT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头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FFC000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分区0描述符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分区1描述符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分区2描述符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分区3描述符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分区4描述符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分区5描述符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分区6描述符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分区7描述符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124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描述符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125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描述符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126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描述符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127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描述符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35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0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可用空间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N-33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127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可用空间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N-32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 rowSpan="3"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分区描述符的备份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 rowSpan="3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rowSpan="3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rowSpan="3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 vMerge="1" gridSpan="4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N-2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F0">
                        <a:alpha val="50000"/>
                      </a:srgbClr>
                    </a:solidFill>
                  </a:tcPr>
                </a:tc>
                <a:tc vMerge="1" gridSpan="4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vMerge="1"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N-1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FFC000">
                        <a:alpha val="50000"/>
                      </a:srgbClr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GPT</a:t>
                      </a: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头的备份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FFC000">
                        <a:alpha val="50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 hMerge="1"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分区：GPT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分区：</a:t>
            </a:r>
            <a:r>
              <a:rPr lang="en-US" altLang="zh-CN" sz="2000" b="1">
                <a:solidFill>
                  <a:srgbClr val="9C0B15"/>
                </a:solidFill>
              </a:rPr>
              <a:t>GPT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MBR</a:t>
            </a:r>
            <a:r>
              <a:rPr lang="zh-CN" altLang="en-US" sz="2000" b="1">
                <a:solidFill>
                  <a:srgbClr val="9C0B15"/>
                </a:solidFill>
              </a:rPr>
              <a:t>兼容头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为了和较老的MBR格式兼容。</a:t>
            </a:r>
            <a:endParaRPr lang="zh-CN" altLang="en-US" sz="2000"/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CHS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CHS是柱面（Cylinder）-磁头（Head）-扇区（Sector）格式的缩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写，由这三个参数唯一定位一个磁盘驱动器上的扇区。由于外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存设计的现代化（坏块屏蔽、固态硬盘），CHS地址失去了物理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意义，遭到淘汰。在CHS中，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S从1开始，C和H从0开始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LBA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LBA是Logical Block Address的缩写，不再包含毫无意义的CHS参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数，更适合扁平化和复杂化的现代外存介质。LBA从0开始。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33375" y="1249680"/>
          <a:ext cx="9228455" cy="277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717"/>
                <a:gridCol w="2901717"/>
                <a:gridCol w="379649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可启动介质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0x00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，不可以用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MBR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方式启动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0x01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起始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CHS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CHS 0x200 = LBA 1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0x04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操作系统类型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0xEE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GPT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0x05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截止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CHS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设置为磁盘最后一块的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CHS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0x08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起始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1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0x0C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结束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地址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设置为磁盘最后一块的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地址</a:t>
                      </a:r>
                      <a:endParaRPr lang="en-US" altLang="zh-CN" sz="2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分区：GPT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分区：</a:t>
            </a:r>
            <a:r>
              <a:rPr lang="en-US" altLang="zh-CN" sz="2000" b="1">
                <a:solidFill>
                  <a:srgbClr val="9C0B15"/>
                </a:solidFill>
              </a:rPr>
              <a:t>GPT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（1）若先数S，再进位H，最后进位C，则CHS转换为LBA的公式是什么？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（2）某磁盘C=1024，H=4，S=16，其CHS地址10 2 5对应的LBA是多少？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 descr="1280px-Hard_drive_geometry_-_English_-_2019-05-30.svg"/>
          <p:cNvPicPr>
            <a:picLocks noChangeAspect="1"/>
          </p:cNvPicPr>
          <p:nvPr/>
        </p:nvPicPr>
        <p:blipFill>
          <a:blip r:embed="rId2"/>
          <a:srcRect l="2268" t="1602" r="2215" b="1409"/>
          <a:stretch>
            <a:fillRect/>
          </a:stretch>
        </p:blipFill>
        <p:spPr>
          <a:xfrm>
            <a:off x="596265" y="503555"/>
            <a:ext cx="8594090" cy="5526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外存储器</a:t>
                      </a: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一、文件系统的</a:t>
                      </a: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实现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系统文件总览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分区：GPT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磁带：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LTFS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1.4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硬盘：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EXT4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1.5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闪存：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YAFFS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1.6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池化：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ZFS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1.7 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启动：</a:t>
                      </a: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INITRAMFS</a:t>
                      </a:r>
                      <a:endParaRPr lang="en-US" altLang="zh-CN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1.8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管理：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PROC</a:t>
                      </a:r>
                      <a:endParaRPr lang="en-US" altLang="zh-CN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二、系统文件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文件访问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访问控制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接口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2023.04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分区：</a:t>
            </a:r>
            <a:r>
              <a:rPr lang="en-US" altLang="zh-CN" sz="2000" b="1">
                <a:solidFill>
                  <a:srgbClr val="9C0B15"/>
                </a:solidFill>
              </a:rPr>
              <a:t>GPT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GPT头</a:t>
            </a:r>
            <a:endParaRPr lang="en-US" altLang="zh-CN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33375" y="1249680"/>
          <a:ext cx="9228455" cy="536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9525"/>
                <a:gridCol w="1250950"/>
                <a:gridCol w="2901315"/>
                <a:gridCol w="379666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字节地址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字节长度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2512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魔法数字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ASCII “</a:t>
                      </a: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EFT PART</a:t>
                      </a: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”</a:t>
                      </a:r>
                      <a:endParaRPr lang="en-US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GPT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版本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V1.0 = 00 00 01 00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0x0C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GPT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头长度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92 = 5C 00 00 00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GPT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头的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CRC32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CRC32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值；计算时本域视为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-</a:t>
                      </a:r>
                      <a:endParaRPr 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必须填充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0x18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当前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备份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N-1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0x28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可用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起始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35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可用</a:t>
                      </a: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终止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N-33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0x38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16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磁盘的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GUID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磁盘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GUID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0x48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分区描述符起始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LBA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0x50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分区数量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0x54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分区表表项数</a:t>
                      </a:r>
                      <a:endParaRPr lang="zh-CN" altLang="en-US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128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0x58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分区表的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CRC32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分区表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CRC32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...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</a:rPr>
                        <a:t>-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-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必须填充</a:t>
                      </a:r>
                      <a:r>
                        <a:rPr lang="en-US" altLang="zh-CN" sz="1600">
                          <a:latin typeface="微软雅黑" panose="020B0503020204020204" charset="-122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a:t>0</a:t>
                      </a:r>
                      <a:endParaRPr lang="en-US" altLang="zh-CN" sz="1600">
                        <a:latin typeface="微软雅黑" panose="020B0503020204020204" charset="-122"/>
                        <a:ea typeface="微软雅黑" panose="020B0503020204020204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TIMING" val="|0.3|0.8|0.7|0.7|1.2|1.3"/>
</p:tagLst>
</file>

<file path=ppt/tags/tag10.xml><?xml version="1.0" encoding="utf-8"?>
<p:tagLst xmlns:p="http://schemas.openxmlformats.org/presentationml/2006/main">
  <p:tag name="TIMING" val="|0.6|0.8|1.2|0.9|0.6|1.1|0.7|0.6|0.8|0.4|1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TIMING" val="|0.6|0.8|1.2|0.9|0.6|1.1|0.7|0.6|0.8|0.4|1"/>
</p:tagLst>
</file>

<file path=ppt/tags/tag12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TIMING" val="|0.6|0.8|1.2|0.9|0.6|1.1|0.7|0.6|0.8|0.4|1"/>
</p:tagLst>
</file>

<file path=ppt/tags/tag14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43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144.xml><?xml version="1.0" encoding="utf-8"?>
<p:tagLst xmlns:p="http://schemas.openxmlformats.org/presentationml/2006/main">
  <p:tag name="KSO_WM_UNIT_TABLE_BEAUTIFY" val="smartTable{4644f344-7f0d-49d2-9829-8bd8ebbe74ec}"/>
  <p:tag name="TABLE_ENDDRAG_ORIGIN_RECT" val="726*257"/>
  <p:tag name="TABLE_ENDDRAG_RECT" val="26*98*726*257"/>
  <p:tag name="KSO_WM_BEAUTIFY_FLAG" val=""/>
</p:tagLst>
</file>

<file path=ppt/tags/tag145.xml><?xml version="1.0" encoding="utf-8"?>
<p:tagLst xmlns:p="http://schemas.openxmlformats.org/presentationml/2006/main">
  <p:tag name="KSO_WM_UNIT_TABLE_BEAUTIFY" val="smartTable{e904a559-b35d-4eaf-b254-81b5881ed89d}"/>
  <p:tag name="TABLE_ENDDRAG_ORIGIN_RECT" val="726*257"/>
  <p:tag name="TABLE_ENDDRAG_RECT" val="26*98*726*257"/>
  <p:tag name="KSO_WM_BEAUTIFY_FLAG" val=""/>
</p:tagLst>
</file>

<file path=ppt/tags/tag146.xml><?xml version="1.0" encoding="utf-8"?>
<p:tagLst xmlns:p="http://schemas.openxmlformats.org/presentationml/2006/main">
  <p:tag name="TIMING" val="|0.6|0.8|1.2|0.9|0.6|1.1|0.7|0.6|0.8|0.4|1"/>
</p:tagLst>
</file>

<file path=ppt/tags/tag14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48.xml><?xml version="1.0" encoding="utf-8"?>
<p:tagLst xmlns:p="http://schemas.openxmlformats.org/presentationml/2006/main">
  <p:tag name="KSO_WM_UNIT_TABLE_BEAUTIFY" val="smartTable{e904a559-b35d-4eaf-b254-81b5881ed89d}"/>
  <p:tag name="TABLE_ENDDRAG_ORIGIN_RECT" val="726*257"/>
  <p:tag name="TABLE_ENDDRAG_RECT" val="26*98*726*257"/>
  <p:tag name="KSO_WM_BEAUTIFY_FLAG" val=""/>
</p:tagLst>
</file>

<file path=ppt/tags/tag149.xml><?xml version="1.0" encoding="utf-8"?>
<p:tagLst xmlns:p="http://schemas.openxmlformats.org/presentationml/2006/main">
  <p:tag name="KSO_WM_UNIT_TABLE_BEAUTIFY" val="smartTable{3117b9d9-ba21-4556-afcd-6425bc020b90}"/>
  <p:tag name="TABLE_ENDDRAG_ORIGIN_RECT" val="726*257"/>
  <p:tag name="TABLE_ENDDRAG_RECT" val="26*98*726*257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TIMING" val="|0.6|0.8|1.2|0.9|0.6|1.1|0.7|0.6|0.8|0.4|1"/>
</p:tagLst>
</file>

<file path=ppt/tags/tag15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52.xml><?xml version="1.0" encoding="utf-8"?>
<p:tagLst xmlns:p="http://schemas.openxmlformats.org/presentationml/2006/main">
  <p:tag name="KSO_WM_UNIT_TABLE_BEAUTIFY" val="smartTable{e904a559-b35d-4eaf-b254-81b5881ed89d}"/>
  <p:tag name="TABLE_ENDDRAG_ORIGIN_RECT" val="726*257"/>
  <p:tag name="TABLE_ENDDRAG_RECT" val="26*98*726*257"/>
  <p:tag name="KSO_WM_BEAUTIFY_FLAG" val=""/>
</p:tagLst>
</file>

<file path=ppt/tags/tag153.xml><?xml version="1.0" encoding="utf-8"?>
<p:tagLst xmlns:p="http://schemas.openxmlformats.org/presentationml/2006/main">
  <p:tag name="KSO_WM_UNIT_TABLE_BEAUTIFY" val="smartTable{5015f7cf-b18d-4119-8fec-36dfaa17d9d3}"/>
  <p:tag name="TABLE_ENDDRAG_ORIGIN_RECT" val="726*257"/>
  <p:tag name="TABLE_ENDDRAG_RECT" val="26*98*726*257"/>
  <p:tag name="KSO_WM_BEAUTIFY_FLAG" val=""/>
</p:tagLst>
</file>

<file path=ppt/tags/tag154.xml><?xml version="1.0" encoding="utf-8"?>
<p:tagLst xmlns:p="http://schemas.openxmlformats.org/presentationml/2006/main">
  <p:tag name="KSO_WM_UNIT_TABLE_BEAUTIFY" val="smartTable{231d0444-c131-4226-82a3-66bc87123331}"/>
  <p:tag name="TABLE_ENDDRAG_ORIGIN_RECT" val="726*257"/>
  <p:tag name="TABLE_ENDDRAG_RECT" val="26*98*726*257"/>
  <p:tag name="KSO_WM_BEAUTIFY_FLAG" val=""/>
</p:tagLst>
</file>

<file path=ppt/tags/tag155.xml><?xml version="1.0" encoding="utf-8"?>
<p:tagLst xmlns:p="http://schemas.openxmlformats.org/presentationml/2006/main">
  <p:tag name="TIMING" val="|0.6|0.8|1.2|0.9|0.6|1.1|0.7|0.6|0.8|0.4|1"/>
</p:tagLst>
</file>

<file path=ppt/tags/tag15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TIMING" val="|0.6|0.8|1.2|0.9|0.6|1.1|0.7|0.6|0.8|0.4|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TIMING" val="|0.6|0.8|1.2|0.9|0.6|1.1|0.7|0.6|0.8|0.4|1"/>
</p:tagLst>
</file>

<file path=ppt/tags/tag17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73.xml><?xml version="1.0" encoding="utf-8"?>
<p:tagLst xmlns:p="http://schemas.openxmlformats.org/presentationml/2006/main">
  <p:tag name="TIMING" val="|0.6|0.8|1.2|0.9|0.6|1.1|0.7|0.6|0.8|0.4|1"/>
</p:tagLst>
</file>

<file path=ppt/tags/tag17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75.xml><?xml version="1.0" encoding="utf-8"?>
<p:tagLst xmlns:p="http://schemas.openxmlformats.org/presentationml/2006/main">
  <p:tag name="TIMING" val="|0.6|0.8|1.2|0.9|0.6|1.1|0.7|0.6|0.8|0.4|1"/>
</p:tagLst>
</file>

<file path=ppt/tags/tag17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TABLE_BEAUTIFY" val="smartTable{a8b21506-2bba-49b1-9e39-8012d08ce0ce}"/>
  <p:tag name="TABLE_ENDDRAG_ORIGIN_RECT" val="726*183"/>
  <p:tag name="TABLE_ENDDRAG_RECT" val="26*106*726*183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TIMING" val="|0.6|0.8|1.2|0.9|0.6|1.1|0.7|0.6|0.8|0.4|1"/>
</p:tagLst>
</file>

<file path=ppt/tags/tag18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TIMING" val="|0.6|0.8|1.2|0.9|0.6|1.1|0.7|0.6|0.8|0.4|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TIMING" val="|0.6|0.8|1.2|0.9|0.6|1.1|0.7|0.6|0.8|0.4|1"/>
</p:tagLst>
</file>

<file path=ppt/tags/tag19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TIMING" val="|0.6|0.8|1.2|0.9|0.6|1.1|0.7|0.6|0.8|0.4|1"/>
</p:tagLst>
</file>

<file path=ppt/tags/tag20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TIMING" val="|0.6|0.8|1.2|0.9|0.6|1.1|0.7|0.6|0.8|0.4|1"/>
</p:tagLst>
</file>

<file path=ppt/tags/tag20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1.xml><?xml version="1.0" encoding="utf-8"?>
<p:tagLst xmlns:p="http://schemas.openxmlformats.org/presentationml/2006/main">
  <p:tag name="KSO_WM_UNIT_TABLE_BEAUTIFY" val="smartTable{a8b21506-2bba-49b1-9e39-8012d08ce0ce}"/>
  <p:tag name="TABLE_ENDDRAG_ORIGIN_RECT" val="726*183"/>
  <p:tag name="TABLE_ENDDRAG_RECT" val="26*106*726*183"/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TIMING" val="|0.6|0.8|1.2|0.9|0.6|1.1|0.7|0.6|0.8|0.4|1"/>
</p:tagLst>
</file>

<file path=ppt/tags/tag21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TIMING" val="|0.6|0.8|1.2|0.9|0.6|1.1|0.7|0.6|0.8|0.4|1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ABLE_BEAUTIFY" val="smartTable{a8b21506-2bba-49b1-9e39-8012d08ce0ce}"/>
  <p:tag name="TABLE_ENDDRAG_ORIGIN_RECT" val="726*183"/>
  <p:tag name="TABLE_ENDDRAG_RECT" val="26*106*726*183"/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TIMING" val="|0.6|0.8|1.2|0.9|0.6|1.1|0.7|0.6|0.8|0.4|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TIMING" val="|0.6|0.8|1.2|0.9|0.6|1.1|0.7|0.6|0.8|0.4|1"/>
</p:tagLst>
</file>

<file path=ppt/tags/tag26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TIMING" val="|0.6|0.8|1.2|0.9|0.6|1.1|0.7|0.6|0.8|0.4|1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TIMING" val="|0.6|0.8|1.2|0.9|0.6|1.1|0.7|0.6|0.8|0.4|1"/>
</p:tagLst>
</file>

<file path=ppt/tags/tag28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9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TIMING" val="|0.6|0.8|1.2|0.9|0.6|1.1|0.7|0.6|0.8|0.4|1"/>
</p:tagLst>
</file>

<file path=ppt/tags/tag29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93.xml><?xml version="1.0" encoding="utf-8"?>
<p:tagLst xmlns:p="http://schemas.openxmlformats.org/presentationml/2006/main">
  <p:tag name="TIMING" val="|0.6|0.8|1.2|0.9|0.6|1.1|0.7|0.6|0.8|0.4|1"/>
</p:tagLst>
</file>

<file path=ppt/tags/tag29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TIMING" val="|0.6|0.8|1.2|0.9|0.6|1.1|0.7|0.6|0.8|0.4|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TIMING" val="|0.6|0.8|1.2|0.9|0.6|1.1|0.7|0.6|0.8|0.4|1"/>
</p:tagLst>
</file>

<file path=ppt/tags/tag30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TIMING" val="|0.6|0.8|1.2|0.9|0.6|1.1|0.7|0.6|0.8|0.4|1"/>
</p:tagLst>
</file>

<file path=ppt/tags/tag30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TIMING" val="|0.6|0.8|1.2|0.9|0.6|1.1|0.7|0.6|0.8|0.4|1"/>
</p:tagLst>
</file>

<file path=ppt/tags/tag30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TIMING" val="|0.6|0.8|1.2|0.9|0.6|1.1|0.7|0.6|0.8|0.4|1"/>
</p:tagLst>
</file>

<file path=ppt/tags/tag3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1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UNIT_PLACING_PICTURE_USER_VIEWPORT" val="{&quot;height&quot;:5430,&quot;width&quot;:4800}"/>
</p:tagLst>
</file>

<file path=ppt/tags/tag315.xml><?xml version="1.0" encoding="utf-8"?>
<p:tagLst xmlns:p="http://schemas.openxmlformats.org/presentationml/2006/main">
  <p:tag name="TIMING" val="|0.6|0.8|1.2|0.9|0.6|1.1|0.7|0.6|0.8|0.4|1"/>
</p:tagLst>
</file>

<file path=ppt/tags/tag31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TIMING" val="|0.6|0.8|1.2|0.9|0.6|1.1|0.7|0.6|0.8|0.4|1"/>
</p:tagLst>
</file>

<file path=ppt/tags/tag32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TIMING" val="|0.6|0.8|1.2|0.9|0.6|1.1|0.7|0.6|0.8|0.4|1"/>
</p:tagLst>
</file>

<file path=ppt/tags/tag32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TIMING" val="|0.6|0.8|1.2|0.9|0.6|1.1|0.7|0.6|0.8|0.4|1"/>
</p:tagLst>
</file>

<file path=ppt/tags/tag33.xml><?xml version="1.0" encoding="utf-8"?>
<p:tagLst xmlns:p="http://schemas.openxmlformats.org/presentationml/2006/main">
  <p:tag name="TIMING" val="|0.6|0.8|1.2|0.9|0.6|1.1|0.7|0.6|0.8|0.4|1"/>
</p:tagLst>
</file>

<file path=ppt/tags/tag33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TIMING" val="|0.6|0.8|1.2|0.9|0.6|1.1|0.7|0.6|0.8|0.4|1"/>
</p:tagLst>
</file>

<file path=ppt/tags/tag33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TIMING" val="|0.6|0.8|1.2|0.9|0.6|1.1|0.7|0.6|0.8|0.4|1"/>
</p:tagLst>
</file>

<file path=ppt/tags/tag33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TIMING" val="|0.6|0.8|1.2|0.9|0.6|1.1|0.7|0.6|0.8|0.4|1"/>
</p:tagLst>
</file>

<file path=ppt/tags/tag33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TIMING" val="|0.6|0.8|1.2|0.9|0.6|1.1|0.7|0.6|0.8|0.4|1"/>
</p:tagLst>
</file>

<file path=ppt/tags/tag34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3.xml><?xml version="1.0" encoding="utf-8"?>
<p:tagLst xmlns:p="http://schemas.openxmlformats.org/presentationml/2006/main">
  <p:tag name="KSO_WM_UNIT_TABLE_BEAUTIFY" val="smartTable{a8b21506-2bba-49b1-9e39-8012d08ce0ce}"/>
  <p:tag name="TABLE_ENDDRAG_ORIGIN_RECT" val="726*192"/>
  <p:tag name="TABLE_ENDDRAG_RECT" val="17*62*726*192"/>
  <p:tag name="KSO_WM_BEAUTIFY_FLAG" val=""/>
</p:tagLst>
</file>

<file path=ppt/tags/tag344.xml><?xml version="1.0" encoding="utf-8"?>
<p:tagLst xmlns:p="http://schemas.openxmlformats.org/presentationml/2006/main">
  <p:tag name="TIMING" val="|0.6|0.8|1.2|0.9|0.6|1.1|0.7|0.6|0.8|0.4|1"/>
</p:tagLst>
</file>

<file path=ppt/tags/tag34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TIMING" val="|0.6|0.8|1.2|0.9|0.6|1.1|0.7|0.6|0.8|0.4|1"/>
</p:tagLst>
</file>

<file path=ppt/tags/tag34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9.xml><?xml version="1.0" encoding="utf-8"?>
<p:tagLst xmlns:p="http://schemas.openxmlformats.org/presentationml/2006/main">
  <p:tag name="KSO_WM_UNIT_TABLE_BEAUTIFY" val="smartTable{a8b21506-2bba-49b1-9e39-8012d08ce0ce}"/>
  <p:tag name="TABLE_ENDDRAG_ORIGIN_RECT" val="726*263"/>
  <p:tag name="TABLE_ENDDRAG_RECT" val="26*125*726*263"/>
  <p:tag name="KSO_WM_BEAUTIFY_FLAG" val=""/>
</p:tagLst>
</file>

<file path=ppt/tags/tag35.xml><?xml version="1.0" encoding="utf-8"?>
<p:tagLst xmlns:p="http://schemas.openxmlformats.org/presentationml/2006/main">
  <p:tag name="TIMING" val="|0.6|0.8|1.2|0.9|0.6|1.1|0.7|0.6|0.8|0.4|1"/>
</p:tagLst>
</file>

<file path=ppt/tags/tag350.xml><?xml version="1.0" encoding="utf-8"?>
<p:tagLst xmlns:p="http://schemas.openxmlformats.org/presentationml/2006/main">
  <p:tag name="TIMING" val="|0.6|0.8|1.2|0.9|0.6|1.1|0.7|0.6|0.8|0.4|1"/>
</p:tagLst>
</file>

<file path=ppt/tags/tag35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52.xml><?xml version="1.0" encoding="utf-8"?>
<p:tagLst xmlns:p="http://schemas.openxmlformats.org/presentationml/2006/main">
  <p:tag name="KSO_WM_UNIT_PLACING_PICTURE_USER_VIEWPORT" val="{&quot;height&quot;:628,&quot;width&quot;:14064}"/>
</p:tagLst>
</file>

<file path=ppt/tags/tag353.xml><?xml version="1.0" encoding="utf-8"?>
<p:tagLst xmlns:p="http://schemas.openxmlformats.org/presentationml/2006/main">
  <p:tag name="TIMING" val="|0.6|0.8|1.2|0.9|0.6|1.1|0.7|0.6|0.8|0.4|1"/>
</p:tagLst>
</file>

<file path=ppt/tags/tag35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55.xml><?xml version="1.0" encoding="utf-8"?>
<p:tagLst xmlns:p="http://schemas.openxmlformats.org/presentationml/2006/main">
  <p:tag name="KSO_WM_UNIT_PLACING_PICTURE_USER_VIEWPORT" val="{&quot;height&quot;:628,&quot;width&quot;:14064}"/>
</p:tagLst>
</file>

<file path=ppt/tags/tag356.xml><?xml version="1.0" encoding="utf-8"?>
<p:tagLst xmlns:p="http://schemas.openxmlformats.org/presentationml/2006/main">
  <p:tag name="TIMING" val="|0.6|0.8|1.2|0.9|0.6|1.1|0.7|0.6|0.8|0.4|1"/>
</p:tagLst>
</file>

<file path=ppt/tags/tag35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58.xml><?xml version="1.0" encoding="utf-8"?>
<p:tagLst xmlns:p="http://schemas.openxmlformats.org/presentationml/2006/main">
  <p:tag name="TIMING" val="|0.6|0.8|1.2|0.9|0.6|1.1|0.7|0.6|0.8|0.4|1"/>
</p:tagLst>
</file>

<file path=ppt/tags/tag35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60.xml><?xml version="1.0" encoding="utf-8"?>
<p:tagLst xmlns:p="http://schemas.openxmlformats.org/presentationml/2006/main">
  <p:tag name="TIMING" val="|0.6|0.8|1.2|0.9|0.6|1.1|0.7|0.6|0.8|0.4|1"/>
</p:tagLst>
</file>

<file path=ppt/tags/tag361.xml><?xml version="1.0" encoding="utf-8"?>
<p:tagLst xmlns:p="http://schemas.openxmlformats.org/presentationml/2006/main">
  <p:tag name="COMMONDATA" val="eyJoZGlkIjoiNzg5NGI4NjlmNzBmOWY4NDgxOGNiNWVjM2Q5ZTA5ODcifQ=="/>
  <p:tag name="KSO_WPP_MARK_KEY" val="84ea119d-017f-4a77-9d3e-98e6407e7b4a"/>
</p:tagLst>
</file>

<file path=ppt/tags/tag37.xml><?xml version="1.0" encoding="utf-8"?>
<p:tagLst xmlns:p="http://schemas.openxmlformats.org/presentationml/2006/main">
  <p:tag name="TIMING" val="|0.6|0.8|1.2|0.9|0.6|1.1|0.7|0.6|0.8|0.4|1"/>
</p:tagLst>
</file>

<file path=ppt/tags/tag3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TIMING" val="|0.6|0.8|1.2|0.9|0.6|1.1|0.7|0.6|0.8|0.4|1"/>
</p:tagLst>
</file>

<file path=ppt/tags/tag4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TIMING" val="|0.6|0.8|1.2|0.9|0.6|1.1|0.7|0.6|0.8|0.4|1"/>
</p:tagLst>
</file>

<file path=ppt/tags/tag4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TIMING" val="|0.6|0.8|1.2|0.9|0.6|1.1|0.7|0.6|0.8|0.4|1"/>
</p:tagLst>
</file>

<file path=ppt/tags/tag4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TIMING" val="|0.6|0.8|1.2|0.9|0.6|1.1|0.7|0.6|0.8|0.4|1"/>
</p:tagLst>
</file>

<file path=ppt/tags/tag5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2.xml><?xml version="1.0" encoding="utf-8"?>
<p:tagLst xmlns:p="http://schemas.openxmlformats.org/presentationml/2006/main">
  <p:tag name="TIMING" val="|0.6|0.8|1.2|0.9|0.6|1.1|0.7|0.6|0.8|0.4|1"/>
</p:tagLst>
</file>

<file path=ppt/tags/tag5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IMING" val="|0.6|0.8|1.2|0.9|0.6|1.1|0.7|0.6|0.8|0.4|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TIMING" val="|0.6|0.8|1.2|0.9|0.6|1.1|0.7|0.6|0.8|0.4|1"/>
</p:tagLst>
</file>

<file path=ppt/tags/tag7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3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74.xml><?xml version="1.0" encoding="utf-8"?>
<p:tagLst xmlns:p="http://schemas.openxmlformats.org/presentationml/2006/main">
  <p:tag name="TIMING" val="|0.6|0.8|1.2|0.9|0.6|1.1|0.7|0.6|0.8|0.4|1"/>
</p:tagLst>
</file>

<file path=ppt/tags/tag7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6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77.xml><?xml version="1.0" encoding="utf-8"?>
<p:tagLst xmlns:p="http://schemas.openxmlformats.org/presentationml/2006/main">
  <p:tag name="TIMING" val="|0.6|0.8|1.2|0.9|0.6|1.1|0.7|0.6|0.8|0.4|1"/>
</p:tagLst>
</file>

<file path=ppt/tags/tag7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9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TIMING" val="|0.6|0.8|1.2|0.9|0.6|1.1|0.7|0.6|0.8|0.4|1"/>
</p:tagLst>
</file>

<file path=ppt/tags/tag8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2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83.xml><?xml version="1.0" encoding="utf-8"?>
<p:tagLst xmlns:p="http://schemas.openxmlformats.org/presentationml/2006/main">
  <p:tag name="TIMING" val="|0.6|0.8|1.2|0.9|0.6|1.1|0.7|0.6|0.8|0.4|1"/>
</p:tagLst>
</file>

<file path=ppt/tags/tag8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.xml><?xml version="1.0" encoding="utf-8"?>
<p:tagLst xmlns:p="http://schemas.openxmlformats.org/presentationml/2006/main">
  <p:tag name="KSO_WM_UNIT_TABLE_BEAUTIFY" val="smartTable{a8b21506-2bba-49b1-9e39-8012d08ce0ce}"/>
  <p:tag name="TABLE_ENDDRAG_ORIGIN_RECT" val="726*257"/>
  <p:tag name="TABLE_ENDDRAG_RECT" val="26*98*726*257"/>
  <p:tag name="KSO_WM_BEAUTIFY_FLAG" val=""/>
</p:tagLst>
</file>

<file path=ppt/tags/tag86.xml><?xml version="1.0" encoding="utf-8"?>
<p:tagLst xmlns:p="http://schemas.openxmlformats.org/presentationml/2006/main">
  <p:tag name="TIMING" val="|0.6|0.8|1.2|0.9|0.6|1.1|0.7|0.6|0.8|0.4|1"/>
</p:tagLst>
</file>

<file path=ppt/tags/tag8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02F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22141</Words>
  <Application>WPS 演示</Application>
  <PresentationFormat>宽屏</PresentationFormat>
  <Paragraphs>3905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等线</vt:lpstr>
      <vt:lpstr>华文楷体</vt:lpstr>
      <vt:lpstr>思源黑体 CN Regular</vt:lpstr>
      <vt:lpstr>纤黑体</vt:lpstr>
      <vt:lpstr>微软雅黑</vt:lpstr>
      <vt:lpstr>Arial Unicode MS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</dc:creator>
  <cp:lastModifiedBy>风暴鸟</cp:lastModifiedBy>
  <cp:revision>2290</cp:revision>
  <dcterms:created xsi:type="dcterms:W3CDTF">2020-07-23T10:11:00Z</dcterms:created>
  <dcterms:modified xsi:type="dcterms:W3CDTF">2023-04-25T10:59:11Z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5A1EE12111F04212A09581045797DBEA</vt:lpwstr>
  </property>
</Properties>
</file>